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907" r:id="rId6"/>
    <p:sldMasterId id="2147484030" r:id="rId7"/>
    <p:sldMasterId id="2147484054" r:id="rId8"/>
    <p:sldMasterId id="2147484066" r:id="rId9"/>
  </p:sldMasterIdLst>
  <p:notesMasterIdLst>
    <p:notesMasterId r:id="rId29"/>
  </p:notesMasterIdLst>
  <p:sldIdLst>
    <p:sldId id="325" r:id="rId10"/>
    <p:sldId id="326" r:id="rId11"/>
    <p:sldId id="327" r:id="rId12"/>
    <p:sldId id="366" r:id="rId13"/>
    <p:sldId id="385" r:id="rId14"/>
    <p:sldId id="307" r:id="rId15"/>
    <p:sldId id="390" r:id="rId16"/>
    <p:sldId id="379" r:id="rId17"/>
    <p:sldId id="308" r:id="rId18"/>
    <p:sldId id="322" r:id="rId19"/>
    <p:sldId id="311" r:id="rId20"/>
    <p:sldId id="270" r:id="rId21"/>
    <p:sldId id="274" r:id="rId22"/>
    <p:sldId id="399" r:id="rId23"/>
    <p:sldId id="398" r:id="rId24"/>
    <p:sldId id="402" r:id="rId25"/>
    <p:sldId id="417" r:id="rId26"/>
    <p:sldId id="266" r:id="rId27"/>
    <p:sldId id="411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1ECD"/>
    <a:srgbClr val="FF38D4"/>
    <a:srgbClr val="0B62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6"/>
    <p:restoredTop sz="99822" autoAdjust="0"/>
  </p:normalViewPr>
  <p:slideViewPr>
    <p:cSldViewPr snapToGrid="0">
      <p:cViewPr varScale="1">
        <p:scale>
          <a:sx n="127" d="100"/>
          <a:sy n="127" d="100"/>
        </p:scale>
        <p:origin x="104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presProps" Target="presProps.xml"/><Relationship Id="rId8" Type="http://schemas.openxmlformats.org/officeDocument/2006/relationships/slideMaster" Target="slideMasters/slideMaster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E5DE49-7651-4B42-817F-486A2142D773}" type="datetimeFigureOut">
              <a:rPr lang="en-US" smtClean="0"/>
              <a:t>5/15/19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38EFAF-C6F6-3F49-AADC-090B017FE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974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93496D-19F0-BB46-A831-2C2C77C11092}" type="slidenum">
              <a:rPr lang="en-US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63D67C-8FA0-034C-BC65-86F00A32428C}" type="slidenum">
              <a:rPr lang="en-US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2343FB-C958-0046-861D-201FCA6A7381}" type="slidenum">
              <a:rPr lang="en-US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EA01CC-BBE5-B642-90F0-9A214FC69A55}" type="slidenum">
              <a:rPr lang="en-US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D18667-3D29-A844-9767-EECC95996C3C}" type="slidenum">
              <a:rPr lang="en-US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12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1B1C47-EA45-CB4D-B8CD-B7039EA41B1E}" type="slidenum">
              <a:rPr lang="en-US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28131B2-DAFE-FE43-9AE1-84195C0864AB}" type="slidenum">
              <a:rPr lang="en-US" sz="1200"/>
              <a:pPr/>
              <a:t>14</a:t>
            </a:fld>
            <a:endParaRPr lang="en-US" sz="1200"/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F0128-655D-274E-9B53-AF5C576E547A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BCEB5-788B-594D-A82C-29D83B73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396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F0128-655D-274E-9B53-AF5C576E547A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BCEB5-788B-594D-A82C-29D83B73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80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F0128-655D-274E-9B53-AF5C576E547A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BCEB5-788B-594D-A82C-29D83B73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99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8A9A00-0A99-0743-8547-7612A3038CE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032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2C8FD1-1EA0-3844-8F1E-A39EC96A507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3325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F9B2C7-1445-4548-86EC-2C20F156EDC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5758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C765ED-0F97-8E40-BB74-4799DBBB46E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263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8E33B3-7482-C64C-88D4-0B937478305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9930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6514C9-499D-4241-8BB3-E95B1D6FB86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3947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346859-3391-784E-A10A-48A8663E048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6129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476BB3-1D3E-2644-9A63-A5E95FC07C8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944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F0128-655D-274E-9B53-AF5C576E547A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BCEB5-788B-594D-A82C-29D83B73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642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DE7932-A41B-1F48-958B-B2ABE703611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5055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992E81-C13B-D74B-82D3-EB9AABA6D98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0096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382D20-359A-574C-8853-DE8FFB3DCEF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3187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291B5A-3557-2F4B-A53C-AD5FF97160C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498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AF922B-1995-294E-A884-95E376EC4F8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4128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C50240-E201-7A4C-A6C1-E504B755A88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2170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FE9141-2C43-3147-86DA-13BCDA00224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5160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64FB0B-D513-3946-8B93-3B2082C2182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4707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C08155-65BC-2B48-935A-5A1D9A99BB2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7535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50903C-BDB3-004A-A794-915F7A4E521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492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F0128-655D-274E-9B53-AF5C576E547A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BCEB5-788B-594D-A82C-29D83B73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0486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976C70-44BC-7448-9331-8F764B44518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3024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40B299-3E8C-A74A-A664-F403E13C60D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5645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03A7AE-5366-D64B-B5D3-CFFCCDE1C9B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3436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49F3DA-9C99-514E-BFF0-CEBA6EAC822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9969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291B5A-3557-2F4B-A53C-AD5FF97160C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5856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AF922B-1995-294E-A884-95E376EC4F8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51646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C50240-E201-7A4C-A6C1-E504B755A88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0851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FE9141-2C43-3147-86DA-13BCDA00224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082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64FB0B-D513-3946-8B93-3B2082C2182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2413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C08155-65BC-2B48-935A-5A1D9A99BB2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867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F0128-655D-274E-9B53-AF5C576E547A}" type="datetimeFigureOut">
              <a:rPr lang="en-US" smtClean="0"/>
              <a:t>5/15/19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BCEB5-788B-594D-A82C-29D83B73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214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50903C-BDB3-004A-A794-915F7A4E521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2642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976C70-44BC-7448-9331-8F764B44518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70091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40B299-3E8C-A74A-A664-F403E13C60D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2038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03A7AE-5366-D64B-B5D3-CFFCCDE1C9B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38662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49F3DA-9C99-514E-BFF0-CEBA6EAC822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70226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291B5A-3557-2F4B-A53C-AD5FF97160C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03682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AF922B-1995-294E-A884-95E376EC4F8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9320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C50240-E201-7A4C-A6C1-E504B755A88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27621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FE9141-2C43-3147-86DA-13BCDA00224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90923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64FB0B-D513-3946-8B93-3B2082C2182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F0128-655D-274E-9B53-AF5C576E547A}" type="datetimeFigureOut">
              <a:rPr lang="en-US" smtClean="0"/>
              <a:t>5/15/19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BCEB5-788B-594D-A82C-29D83B73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1086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C08155-65BC-2B48-935A-5A1D9A99BB2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9298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50903C-BDB3-004A-A794-915F7A4E521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15182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976C70-44BC-7448-9331-8F764B44518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6471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40B299-3E8C-A74A-A664-F403E13C60D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5712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03A7AE-5366-D64B-B5D3-CFFCCDE1C9B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43381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49F3DA-9C99-514E-BFF0-CEBA6EAC822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10405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70ADE2-1735-8341-BD0A-B422944CA39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63171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89E55C-20D9-2F47-BB18-CBF36E1016F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06617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578B70-89FD-F64D-9A44-C3E3A3173E7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84159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E59BC4-9632-EC4C-A184-3AFD7CD15EC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521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F0128-655D-274E-9B53-AF5C576E547A}" type="datetimeFigureOut">
              <a:rPr lang="en-US" smtClean="0"/>
              <a:t>5/15/19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BCEB5-788B-594D-A82C-29D83B73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33564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0D33E9-1545-2A47-A6E2-5DFFA764004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69134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0539A0-7606-8C45-90E0-F841D9154FB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31961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B29C40-770E-734C-B313-7FF75A9D577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92101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4A4C05-60D6-C242-94B3-E0B20BA38DF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59770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121F02-4667-B341-9B44-D962FA463D8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52906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BB5FDD-4C46-2148-8FC3-8BA586DA9C2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62355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2CBD71-0DBF-C549-86E9-A34E72B6988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39680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2E2274-CB39-1A4E-B273-3E5F5A8040F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90360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455AE4-7ECD-C144-B1CE-77699DD44C0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92633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90D984-8A9D-B34D-8E79-7074F863DCD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624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F0128-655D-274E-9B53-AF5C576E547A}" type="datetimeFigureOut">
              <a:rPr lang="en-US" smtClean="0"/>
              <a:t>5/15/19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BCEB5-788B-594D-A82C-29D83B73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425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04B5B2-1F0A-8A43-9F9B-22ADFE9A4C1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9001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61A01C-82A0-DA49-AD4D-12FC4C3BB55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50115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7024A7-FA43-4042-988E-E1EF2631E9F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2471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E1AE71-B3C4-AD46-AF4C-2CB25D96131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78338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861509-85C8-344C-BEBA-801BBE76D62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20632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28BB19-29A1-BD4E-88A1-A169E3AE3A7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22288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AD9CDB-C48D-4343-BF19-20013ADBD61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80768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948D5D-5D6F-9C4F-8AB7-A64C5F1D046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22744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7334F8-D7C7-8245-B4F8-B1FF2A6B33C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78772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85DFB9-F6A9-684B-BEFE-991AC921D8B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88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F0128-655D-274E-9B53-AF5C576E547A}" type="datetimeFigureOut">
              <a:rPr lang="en-US" smtClean="0"/>
              <a:t>5/15/19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BCEB5-788B-594D-A82C-29D83B73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8113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F505E4-C2AF-4449-892B-20616AF2B45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68751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59B5EC-A03E-144C-9F61-E4DD73F6AEF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37423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E80F30-1906-B241-B430-D3DE151C41D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81605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BAC485-F939-3046-9D1A-BBE4991CFAB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55188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E42123-8F81-664E-9221-C9F22834255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71991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89F35C-A310-7E48-8696-83CD9F3AAFD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11876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0B7F72-2A84-4F41-BF2B-DF7ABADA0FA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9790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A3E838-2ABF-7E41-93BF-1970E49764F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85963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9B50E9-2B67-D746-922A-D53E08C106A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14193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947592-4F59-4045-A706-8C028519668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600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F0128-655D-274E-9B53-AF5C576E547A}" type="datetimeFigureOut">
              <a:rPr lang="en-US" smtClean="0"/>
              <a:t>5/15/19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BCEB5-788B-594D-A82C-29D83B73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37538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74485D-C881-8046-B350-B2C04A64098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54150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930855-C799-4543-8020-51F1F90ADB0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70086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490A9A-9079-AC46-94F3-C951B9D9F8B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55112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475FAD-1AF7-684D-B3D6-D5A4E126356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11139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87F2CA-785E-1A47-BC41-7928BFF6DFC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71696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98F212-BC40-7A45-98F0-1B5EB1873F8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3007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D236CA-1B9D-6045-BE25-5E64BDB9C99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40059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9E11DE-A5F9-0D4B-8032-577B04ADC25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44803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CD7C94-BAD7-5749-B87D-599EB990A55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80397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B49712-32BA-0F4E-A132-2807E555F55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792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DF0128-655D-274E-9B53-AF5C576E547A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BCEB5-788B-594D-A82C-29D83B73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78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E660C02-2A97-F34B-B495-DA8886AA6BFF}" type="slidenum">
              <a: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921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51C93D71-DDB7-F14C-9564-8DE49A6CAD8E}" type="slidenum">
              <a: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567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51C93D71-DDB7-F14C-9564-8DE49A6CAD8E}" type="slidenum">
              <a: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300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51C93D71-DDB7-F14C-9564-8DE49A6CAD8E}" type="slidenum">
              <a: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92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60BC727-4381-874E-9E0A-47351E77B3B1}" type="slidenum">
              <a: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751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AE2B3525-611F-8E4F-8981-BE8A3F4570F0}" type="slidenum">
              <a: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040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1" r:id="rId1"/>
    <p:sldLayoutId id="2147484032" r:id="rId2"/>
    <p:sldLayoutId id="2147484033" r:id="rId3"/>
    <p:sldLayoutId id="2147484034" r:id="rId4"/>
    <p:sldLayoutId id="2147484035" r:id="rId5"/>
    <p:sldLayoutId id="2147484036" r:id="rId6"/>
    <p:sldLayoutId id="2147484037" r:id="rId7"/>
    <p:sldLayoutId id="2147484038" r:id="rId8"/>
    <p:sldLayoutId id="2147484039" r:id="rId9"/>
    <p:sldLayoutId id="2147484040" r:id="rId10"/>
    <p:sldLayoutId id="2147484041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681D068D-8062-E141-A480-0B23EF1DB245}" type="slidenum">
              <a: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791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56" r:id="rId2"/>
    <p:sldLayoutId id="2147484057" r:id="rId3"/>
    <p:sldLayoutId id="2147484058" r:id="rId4"/>
    <p:sldLayoutId id="2147484059" r:id="rId5"/>
    <p:sldLayoutId id="2147484060" r:id="rId6"/>
    <p:sldLayoutId id="2147484061" r:id="rId7"/>
    <p:sldLayoutId id="2147484062" r:id="rId8"/>
    <p:sldLayoutId id="2147484063" r:id="rId9"/>
    <p:sldLayoutId id="2147484064" r:id="rId10"/>
    <p:sldLayoutId id="2147484065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3A068668-57F0-9142-ABEC-20DCFC60565D}" type="slidenum">
              <a:rPr lang="en-US" smtClean="0">
                <a:solidFill>
                  <a:srgbClr val="000000"/>
                </a:solidFill>
                <a:latin typeface="Arial" charset="0"/>
                <a:ea typeface="ＭＳ Ｐゴシック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194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7" r:id="rId1"/>
    <p:sldLayoutId id="2147484068" r:id="rId2"/>
    <p:sldLayoutId id="2147484069" r:id="rId3"/>
    <p:sldLayoutId id="2147484070" r:id="rId4"/>
    <p:sldLayoutId id="2147484071" r:id="rId5"/>
    <p:sldLayoutId id="2147484072" r:id="rId6"/>
    <p:sldLayoutId id="2147484073" r:id="rId7"/>
    <p:sldLayoutId id="2147484074" r:id="rId8"/>
    <p:sldLayoutId id="2147484075" r:id="rId9"/>
    <p:sldLayoutId id="2147484076" r:id="rId10"/>
    <p:sldLayoutId id="2147484077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image" Target="../media/image21.png"/><Relationship Id="rId3" Type="http://schemas.openxmlformats.org/officeDocument/2006/relationships/image" Target="../media/image17.gif"/><Relationship Id="rId7" Type="http://schemas.openxmlformats.org/officeDocument/2006/relationships/oleObject" Target="../embeddings/oleObject1.bin"/><Relationship Id="rId12" Type="http://schemas.openxmlformats.org/officeDocument/2006/relationships/image" Target="../media/image1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jpe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19.jpeg"/><Relationship Id="rId10" Type="http://schemas.openxmlformats.org/officeDocument/2006/relationships/image" Target="../media/image15.emf"/><Relationship Id="rId4" Type="http://schemas.openxmlformats.org/officeDocument/2006/relationships/image" Target="../media/image18.jpeg"/><Relationship Id="rId9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1524000" y="1897063"/>
            <a:ext cx="58975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Schematic Microscopic Interaction </a:t>
            </a:r>
            <a:r>
              <a:rPr lang="en-US" sz="2000" b="1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Strength</a:t>
            </a:r>
            <a:r>
              <a:rPr lang="en-US"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 Scale</a:t>
            </a: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1622425" y="2286000"/>
            <a:ext cx="5791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U</a:t>
            </a:r>
            <a:r>
              <a:rPr lang="en-US" sz="2400" baseline="-25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mol</a:t>
            </a:r>
            <a:r>
              <a:rPr lang="en-US" sz="2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=</a:t>
            </a:r>
            <a:r>
              <a:rPr lang="en-US" sz="2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U</a:t>
            </a:r>
            <a:r>
              <a:rPr lang="en-US" sz="2400" baseline="-25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CF</a:t>
            </a:r>
            <a:r>
              <a:rPr lang="en-US" sz="2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+</a:t>
            </a:r>
            <a:r>
              <a:rPr lang="en-US" sz="2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U</a:t>
            </a:r>
            <a:r>
              <a:rPr lang="en-US" sz="2400" baseline="-25000">
                <a:solidFill>
                  <a:srgbClr val="0000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BB</a:t>
            </a:r>
            <a:r>
              <a:rPr lang="en-US" sz="2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+</a:t>
            </a:r>
            <a:r>
              <a:rPr lang="en-US" sz="2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U</a:t>
            </a:r>
            <a:r>
              <a:rPr lang="en-US" sz="2400" baseline="-25000">
                <a:solidFill>
                  <a:srgbClr val="33CC33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SB</a:t>
            </a:r>
            <a:r>
              <a:rPr lang="en-US" sz="2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+</a:t>
            </a:r>
            <a:r>
              <a:rPr lang="en-US" sz="2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U</a:t>
            </a:r>
            <a:r>
              <a:rPr lang="en-US" sz="2400" baseline="-25000">
                <a:solidFill>
                  <a:srgbClr val="FF66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HB</a:t>
            </a:r>
            <a:r>
              <a:rPr lang="en-US" sz="2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+</a:t>
            </a:r>
            <a:r>
              <a:rPr lang="en-US" sz="2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U</a:t>
            </a:r>
            <a:r>
              <a:rPr lang="en-US" sz="2400" baseline="-25000">
                <a:solidFill>
                  <a:srgbClr val="FFCC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DA</a:t>
            </a:r>
            <a:r>
              <a:rPr lang="en-US"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+</a:t>
            </a:r>
            <a:r>
              <a:rPr lang="en-US" sz="2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U</a:t>
            </a:r>
            <a:r>
              <a:rPr lang="en-US" sz="2400" baseline="-25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other</a:t>
            </a:r>
          </a:p>
        </p:txBody>
      </p:sp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301625" y="1990725"/>
            <a:ext cx="1174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Strong</a:t>
            </a:r>
            <a:endParaRPr lang="en-US" sz="2000" b="1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7854950" y="1990725"/>
            <a:ext cx="1139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Weak</a:t>
            </a:r>
          </a:p>
        </p:txBody>
      </p:sp>
      <p:sp>
        <p:nvSpPr>
          <p:cNvPr id="17415" name="Line 7"/>
          <p:cNvSpPr>
            <a:spLocks noChangeShapeType="1"/>
          </p:cNvSpPr>
          <p:nvPr/>
        </p:nvSpPr>
        <p:spPr bwMode="auto">
          <a:xfrm>
            <a:off x="1466850" y="2301875"/>
            <a:ext cx="6299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6" name="Line 8"/>
          <p:cNvSpPr>
            <a:spLocks noChangeShapeType="1"/>
          </p:cNvSpPr>
          <p:nvPr/>
        </p:nvSpPr>
        <p:spPr bwMode="auto">
          <a:xfrm>
            <a:off x="1609725" y="2857500"/>
            <a:ext cx="0" cy="28956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7" name="Text Box 9"/>
          <p:cNvSpPr txBox="1">
            <a:spLocks noChangeArrowheads="1"/>
          </p:cNvSpPr>
          <p:nvPr/>
        </p:nvSpPr>
        <p:spPr bwMode="auto">
          <a:xfrm rot="16200000">
            <a:off x="-161130" y="3853656"/>
            <a:ext cx="29511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Depth of a potential well</a:t>
            </a:r>
          </a:p>
        </p:txBody>
      </p:sp>
      <p:sp>
        <p:nvSpPr>
          <p:cNvPr id="17418" name="Freeform 10"/>
          <p:cNvSpPr>
            <a:spLocks/>
          </p:cNvSpPr>
          <p:nvPr/>
        </p:nvSpPr>
        <p:spPr bwMode="auto">
          <a:xfrm>
            <a:off x="2603500" y="2825750"/>
            <a:ext cx="280988" cy="3262313"/>
          </a:xfrm>
          <a:custGeom>
            <a:avLst/>
            <a:gdLst>
              <a:gd name="T0" fmla="*/ 0 w 177"/>
              <a:gd name="T1" fmla="*/ 0 h 2055"/>
              <a:gd name="T2" fmla="*/ 8 w 177"/>
              <a:gd name="T3" fmla="*/ 244 h 2055"/>
              <a:gd name="T4" fmla="*/ 4 w 177"/>
              <a:gd name="T5" fmla="*/ 492 h 2055"/>
              <a:gd name="T6" fmla="*/ 12 w 177"/>
              <a:gd name="T7" fmla="*/ 668 h 2055"/>
              <a:gd name="T8" fmla="*/ 8 w 177"/>
              <a:gd name="T9" fmla="*/ 908 h 2055"/>
              <a:gd name="T10" fmla="*/ 12 w 177"/>
              <a:gd name="T11" fmla="*/ 1124 h 2055"/>
              <a:gd name="T12" fmla="*/ 16 w 177"/>
              <a:gd name="T13" fmla="*/ 1324 h 2055"/>
              <a:gd name="T14" fmla="*/ 28 w 177"/>
              <a:gd name="T15" fmla="*/ 1468 h 2055"/>
              <a:gd name="T16" fmla="*/ 28 w 177"/>
              <a:gd name="T17" fmla="*/ 1604 h 2055"/>
              <a:gd name="T18" fmla="*/ 36 w 177"/>
              <a:gd name="T19" fmla="*/ 1736 h 2055"/>
              <a:gd name="T20" fmla="*/ 44 w 177"/>
              <a:gd name="T21" fmla="*/ 1792 h 2055"/>
              <a:gd name="T22" fmla="*/ 48 w 177"/>
              <a:gd name="T23" fmla="*/ 1884 h 2055"/>
              <a:gd name="T24" fmla="*/ 48 w 177"/>
              <a:gd name="T25" fmla="*/ 1912 h 2055"/>
              <a:gd name="T26" fmla="*/ 52 w 177"/>
              <a:gd name="T27" fmla="*/ 1948 h 2055"/>
              <a:gd name="T28" fmla="*/ 60 w 177"/>
              <a:gd name="T29" fmla="*/ 1988 h 2055"/>
              <a:gd name="T30" fmla="*/ 64 w 177"/>
              <a:gd name="T31" fmla="*/ 2016 h 2055"/>
              <a:gd name="T32" fmla="*/ 80 w 177"/>
              <a:gd name="T33" fmla="*/ 2052 h 2055"/>
              <a:gd name="T34" fmla="*/ 104 w 177"/>
              <a:gd name="T35" fmla="*/ 1996 h 2055"/>
              <a:gd name="T36" fmla="*/ 116 w 177"/>
              <a:gd name="T37" fmla="*/ 1880 h 2055"/>
              <a:gd name="T38" fmla="*/ 132 w 177"/>
              <a:gd name="T39" fmla="*/ 1704 h 2055"/>
              <a:gd name="T40" fmla="*/ 144 w 177"/>
              <a:gd name="T41" fmla="*/ 1552 h 2055"/>
              <a:gd name="T42" fmla="*/ 152 w 177"/>
              <a:gd name="T43" fmla="*/ 1400 h 2055"/>
              <a:gd name="T44" fmla="*/ 160 w 177"/>
              <a:gd name="T45" fmla="*/ 1100 h 2055"/>
              <a:gd name="T46" fmla="*/ 164 w 177"/>
              <a:gd name="T47" fmla="*/ 948 h 2055"/>
              <a:gd name="T48" fmla="*/ 172 w 177"/>
              <a:gd name="T49" fmla="*/ 756 h 2055"/>
              <a:gd name="T50" fmla="*/ 172 w 177"/>
              <a:gd name="T51" fmla="*/ 492 h 2055"/>
              <a:gd name="T52" fmla="*/ 176 w 177"/>
              <a:gd name="T53" fmla="*/ 340 h 2055"/>
              <a:gd name="T54" fmla="*/ 176 w 177"/>
              <a:gd name="T55" fmla="*/ 88 h 2055"/>
              <a:gd name="T56" fmla="*/ 176 w 177"/>
              <a:gd name="T57" fmla="*/ 4 h 20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77" h="2055">
                <a:moveTo>
                  <a:pt x="0" y="0"/>
                </a:moveTo>
                <a:cubicBezTo>
                  <a:pt x="3" y="81"/>
                  <a:pt x="7" y="162"/>
                  <a:pt x="8" y="244"/>
                </a:cubicBezTo>
                <a:cubicBezTo>
                  <a:pt x="9" y="326"/>
                  <a:pt x="3" y="421"/>
                  <a:pt x="4" y="492"/>
                </a:cubicBezTo>
                <a:cubicBezTo>
                  <a:pt x="5" y="563"/>
                  <a:pt x="11" y="599"/>
                  <a:pt x="12" y="668"/>
                </a:cubicBezTo>
                <a:cubicBezTo>
                  <a:pt x="13" y="737"/>
                  <a:pt x="8" y="832"/>
                  <a:pt x="8" y="908"/>
                </a:cubicBezTo>
                <a:cubicBezTo>
                  <a:pt x="8" y="984"/>
                  <a:pt x="11" y="1055"/>
                  <a:pt x="12" y="1124"/>
                </a:cubicBezTo>
                <a:cubicBezTo>
                  <a:pt x="13" y="1193"/>
                  <a:pt x="13" y="1267"/>
                  <a:pt x="16" y="1324"/>
                </a:cubicBezTo>
                <a:cubicBezTo>
                  <a:pt x="19" y="1381"/>
                  <a:pt x="26" y="1421"/>
                  <a:pt x="28" y="1468"/>
                </a:cubicBezTo>
                <a:cubicBezTo>
                  <a:pt x="30" y="1515"/>
                  <a:pt x="27" y="1559"/>
                  <a:pt x="28" y="1604"/>
                </a:cubicBezTo>
                <a:cubicBezTo>
                  <a:pt x="29" y="1649"/>
                  <a:pt x="33" y="1705"/>
                  <a:pt x="36" y="1736"/>
                </a:cubicBezTo>
                <a:cubicBezTo>
                  <a:pt x="39" y="1767"/>
                  <a:pt x="42" y="1767"/>
                  <a:pt x="44" y="1792"/>
                </a:cubicBezTo>
                <a:cubicBezTo>
                  <a:pt x="46" y="1817"/>
                  <a:pt x="47" y="1864"/>
                  <a:pt x="48" y="1884"/>
                </a:cubicBezTo>
                <a:cubicBezTo>
                  <a:pt x="49" y="1904"/>
                  <a:pt x="47" y="1901"/>
                  <a:pt x="48" y="1912"/>
                </a:cubicBezTo>
                <a:cubicBezTo>
                  <a:pt x="49" y="1923"/>
                  <a:pt x="50" y="1935"/>
                  <a:pt x="52" y="1948"/>
                </a:cubicBezTo>
                <a:cubicBezTo>
                  <a:pt x="54" y="1961"/>
                  <a:pt x="58" y="1977"/>
                  <a:pt x="60" y="1988"/>
                </a:cubicBezTo>
                <a:cubicBezTo>
                  <a:pt x="62" y="1999"/>
                  <a:pt x="61" y="2005"/>
                  <a:pt x="64" y="2016"/>
                </a:cubicBezTo>
                <a:cubicBezTo>
                  <a:pt x="67" y="2027"/>
                  <a:pt x="73" y="2055"/>
                  <a:pt x="80" y="2052"/>
                </a:cubicBezTo>
                <a:cubicBezTo>
                  <a:pt x="87" y="2049"/>
                  <a:pt x="98" y="2025"/>
                  <a:pt x="104" y="1996"/>
                </a:cubicBezTo>
                <a:cubicBezTo>
                  <a:pt x="110" y="1967"/>
                  <a:pt x="111" y="1929"/>
                  <a:pt x="116" y="1880"/>
                </a:cubicBezTo>
                <a:cubicBezTo>
                  <a:pt x="121" y="1831"/>
                  <a:pt x="127" y="1759"/>
                  <a:pt x="132" y="1704"/>
                </a:cubicBezTo>
                <a:cubicBezTo>
                  <a:pt x="137" y="1649"/>
                  <a:pt x="141" y="1603"/>
                  <a:pt x="144" y="1552"/>
                </a:cubicBezTo>
                <a:cubicBezTo>
                  <a:pt x="147" y="1501"/>
                  <a:pt x="149" y="1475"/>
                  <a:pt x="152" y="1400"/>
                </a:cubicBezTo>
                <a:cubicBezTo>
                  <a:pt x="155" y="1325"/>
                  <a:pt x="158" y="1175"/>
                  <a:pt x="160" y="1100"/>
                </a:cubicBezTo>
                <a:cubicBezTo>
                  <a:pt x="162" y="1025"/>
                  <a:pt x="162" y="1005"/>
                  <a:pt x="164" y="948"/>
                </a:cubicBezTo>
                <a:cubicBezTo>
                  <a:pt x="166" y="891"/>
                  <a:pt x="171" y="832"/>
                  <a:pt x="172" y="756"/>
                </a:cubicBezTo>
                <a:cubicBezTo>
                  <a:pt x="173" y="680"/>
                  <a:pt x="171" y="561"/>
                  <a:pt x="172" y="492"/>
                </a:cubicBezTo>
                <a:cubicBezTo>
                  <a:pt x="173" y="423"/>
                  <a:pt x="175" y="407"/>
                  <a:pt x="176" y="340"/>
                </a:cubicBezTo>
                <a:cubicBezTo>
                  <a:pt x="177" y="273"/>
                  <a:pt x="176" y="144"/>
                  <a:pt x="176" y="88"/>
                </a:cubicBezTo>
                <a:cubicBezTo>
                  <a:pt x="176" y="32"/>
                  <a:pt x="176" y="18"/>
                  <a:pt x="176" y="4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9" name="Freeform 11"/>
          <p:cNvSpPr>
            <a:spLocks/>
          </p:cNvSpPr>
          <p:nvPr/>
        </p:nvSpPr>
        <p:spPr bwMode="auto">
          <a:xfrm>
            <a:off x="3262313" y="2813050"/>
            <a:ext cx="446087" cy="2528888"/>
          </a:xfrm>
          <a:custGeom>
            <a:avLst/>
            <a:gdLst>
              <a:gd name="T0" fmla="*/ 1 w 281"/>
              <a:gd name="T1" fmla="*/ 0 h 1593"/>
              <a:gd name="T2" fmla="*/ 1 w 281"/>
              <a:gd name="T3" fmla="*/ 80 h 1593"/>
              <a:gd name="T4" fmla="*/ 5 w 281"/>
              <a:gd name="T5" fmla="*/ 152 h 1593"/>
              <a:gd name="T6" fmla="*/ 5 w 281"/>
              <a:gd name="T7" fmla="*/ 216 h 1593"/>
              <a:gd name="T8" fmla="*/ 9 w 281"/>
              <a:gd name="T9" fmla="*/ 320 h 1593"/>
              <a:gd name="T10" fmla="*/ 17 w 281"/>
              <a:gd name="T11" fmla="*/ 420 h 1593"/>
              <a:gd name="T12" fmla="*/ 17 w 281"/>
              <a:gd name="T13" fmla="*/ 516 h 1593"/>
              <a:gd name="T14" fmla="*/ 21 w 281"/>
              <a:gd name="T15" fmla="*/ 628 h 1593"/>
              <a:gd name="T16" fmla="*/ 29 w 281"/>
              <a:gd name="T17" fmla="*/ 744 h 1593"/>
              <a:gd name="T18" fmla="*/ 29 w 281"/>
              <a:gd name="T19" fmla="*/ 820 h 1593"/>
              <a:gd name="T20" fmla="*/ 33 w 281"/>
              <a:gd name="T21" fmla="*/ 888 h 1593"/>
              <a:gd name="T22" fmla="*/ 37 w 281"/>
              <a:gd name="T23" fmla="*/ 960 h 1593"/>
              <a:gd name="T24" fmla="*/ 45 w 281"/>
              <a:gd name="T25" fmla="*/ 1036 h 1593"/>
              <a:gd name="T26" fmla="*/ 49 w 281"/>
              <a:gd name="T27" fmla="*/ 1112 h 1593"/>
              <a:gd name="T28" fmla="*/ 57 w 281"/>
              <a:gd name="T29" fmla="*/ 1224 h 1593"/>
              <a:gd name="T30" fmla="*/ 65 w 281"/>
              <a:gd name="T31" fmla="*/ 1296 h 1593"/>
              <a:gd name="T32" fmla="*/ 73 w 281"/>
              <a:gd name="T33" fmla="*/ 1352 h 1593"/>
              <a:gd name="T34" fmla="*/ 77 w 281"/>
              <a:gd name="T35" fmla="*/ 1416 h 1593"/>
              <a:gd name="T36" fmla="*/ 89 w 281"/>
              <a:gd name="T37" fmla="*/ 1472 h 1593"/>
              <a:gd name="T38" fmla="*/ 93 w 281"/>
              <a:gd name="T39" fmla="*/ 1504 h 1593"/>
              <a:gd name="T40" fmla="*/ 109 w 281"/>
              <a:gd name="T41" fmla="*/ 1540 h 1593"/>
              <a:gd name="T42" fmla="*/ 117 w 281"/>
              <a:gd name="T43" fmla="*/ 1568 h 1593"/>
              <a:gd name="T44" fmla="*/ 133 w 281"/>
              <a:gd name="T45" fmla="*/ 1592 h 1593"/>
              <a:gd name="T46" fmla="*/ 157 w 281"/>
              <a:gd name="T47" fmla="*/ 1560 h 1593"/>
              <a:gd name="T48" fmla="*/ 177 w 281"/>
              <a:gd name="T49" fmla="*/ 1508 h 1593"/>
              <a:gd name="T50" fmla="*/ 197 w 281"/>
              <a:gd name="T51" fmla="*/ 1448 h 1593"/>
              <a:gd name="T52" fmla="*/ 213 w 281"/>
              <a:gd name="T53" fmla="*/ 1364 h 1593"/>
              <a:gd name="T54" fmla="*/ 217 w 281"/>
              <a:gd name="T55" fmla="*/ 1280 h 1593"/>
              <a:gd name="T56" fmla="*/ 229 w 281"/>
              <a:gd name="T57" fmla="*/ 1192 h 1593"/>
              <a:gd name="T58" fmla="*/ 233 w 281"/>
              <a:gd name="T59" fmla="*/ 1096 h 1593"/>
              <a:gd name="T60" fmla="*/ 241 w 281"/>
              <a:gd name="T61" fmla="*/ 1012 h 1593"/>
              <a:gd name="T62" fmla="*/ 241 w 281"/>
              <a:gd name="T63" fmla="*/ 928 h 1593"/>
              <a:gd name="T64" fmla="*/ 253 w 281"/>
              <a:gd name="T65" fmla="*/ 840 h 1593"/>
              <a:gd name="T66" fmla="*/ 257 w 281"/>
              <a:gd name="T67" fmla="*/ 716 h 1593"/>
              <a:gd name="T68" fmla="*/ 261 w 281"/>
              <a:gd name="T69" fmla="*/ 636 h 1593"/>
              <a:gd name="T70" fmla="*/ 265 w 281"/>
              <a:gd name="T71" fmla="*/ 536 h 1593"/>
              <a:gd name="T72" fmla="*/ 265 w 281"/>
              <a:gd name="T73" fmla="*/ 444 h 1593"/>
              <a:gd name="T74" fmla="*/ 273 w 281"/>
              <a:gd name="T75" fmla="*/ 348 h 1593"/>
              <a:gd name="T76" fmla="*/ 277 w 281"/>
              <a:gd name="T77" fmla="*/ 208 h 1593"/>
              <a:gd name="T78" fmla="*/ 277 w 281"/>
              <a:gd name="T79" fmla="*/ 116 h 1593"/>
              <a:gd name="T80" fmla="*/ 281 w 281"/>
              <a:gd name="T81" fmla="*/ 8 h 1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81" h="1593">
                <a:moveTo>
                  <a:pt x="1" y="0"/>
                </a:moveTo>
                <a:cubicBezTo>
                  <a:pt x="0" y="27"/>
                  <a:pt x="0" y="55"/>
                  <a:pt x="1" y="80"/>
                </a:cubicBezTo>
                <a:cubicBezTo>
                  <a:pt x="2" y="105"/>
                  <a:pt x="4" y="129"/>
                  <a:pt x="5" y="152"/>
                </a:cubicBezTo>
                <a:cubicBezTo>
                  <a:pt x="6" y="175"/>
                  <a:pt x="4" y="188"/>
                  <a:pt x="5" y="216"/>
                </a:cubicBezTo>
                <a:cubicBezTo>
                  <a:pt x="6" y="244"/>
                  <a:pt x="7" y="286"/>
                  <a:pt x="9" y="320"/>
                </a:cubicBezTo>
                <a:cubicBezTo>
                  <a:pt x="11" y="354"/>
                  <a:pt x="16" y="387"/>
                  <a:pt x="17" y="420"/>
                </a:cubicBezTo>
                <a:cubicBezTo>
                  <a:pt x="18" y="453"/>
                  <a:pt x="16" y="481"/>
                  <a:pt x="17" y="516"/>
                </a:cubicBezTo>
                <a:cubicBezTo>
                  <a:pt x="18" y="551"/>
                  <a:pt x="19" y="590"/>
                  <a:pt x="21" y="628"/>
                </a:cubicBezTo>
                <a:cubicBezTo>
                  <a:pt x="23" y="666"/>
                  <a:pt x="28" y="712"/>
                  <a:pt x="29" y="744"/>
                </a:cubicBezTo>
                <a:cubicBezTo>
                  <a:pt x="30" y="776"/>
                  <a:pt x="28" y="796"/>
                  <a:pt x="29" y="820"/>
                </a:cubicBezTo>
                <a:cubicBezTo>
                  <a:pt x="30" y="844"/>
                  <a:pt x="32" y="865"/>
                  <a:pt x="33" y="888"/>
                </a:cubicBezTo>
                <a:cubicBezTo>
                  <a:pt x="34" y="911"/>
                  <a:pt x="35" y="935"/>
                  <a:pt x="37" y="960"/>
                </a:cubicBezTo>
                <a:cubicBezTo>
                  <a:pt x="39" y="985"/>
                  <a:pt x="43" y="1011"/>
                  <a:pt x="45" y="1036"/>
                </a:cubicBezTo>
                <a:cubicBezTo>
                  <a:pt x="47" y="1061"/>
                  <a:pt x="47" y="1081"/>
                  <a:pt x="49" y="1112"/>
                </a:cubicBezTo>
                <a:cubicBezTo>
                  <a:pt x="51" y="1143"/>
                  <a:pt x="54" y="1193"/>
                  <a:pt x="57" y="1224"/>
                </a:cubicBezTo>
                <a:cubicBezTo>
                  <a:pt x="60" y="1255"/>
                  <a:pt x="62" y="1275"/>
                  <a:pt x="65" y="1296"/>
                </a:cubicBezTo>
                <a:cubicBezTo>
                  <a:pt x="68" y="1317"/>
                  <a:pt x="71" y="1332"/>
                  <a:pt x="73" y="1352"/>
                </a:cubicBezTo>
                <a:cubicBezTo>
                  <a:pt x="75" y="1372"/>
                  <a:pt x="74" y="1396"/>
                  <a:pt x="77" y="1416"/>
                </a:cubicBezTo>
                <a:cubicBezTo>
                  <a:pt x="80" y="1436"/>
                  <a:pt x="86" y="1457"/>
                  <a:pt x="89" y="1472"/>
                </a:cubicBezTo>
                <a:cubicBezTo>
                  <a:pt x="92" y="1487"/>
                  <a:pt x="90" y="1493"/>
                  <a:pt x="93" y="1504"/>
                </a:cubicBezTo>
                <a:cubicBezTo>
                  <a:pt x="96" y="1515"/>
                  <a:pt x="105" y="1529"/>
                  <a:pt x="109" y="1540"/>
                </a:cubicBezTo>
                <a:cubicBezTo>
                  <a:pt x="113" y="1551"/>
                  <a:pt x="113" y="1559"/>
                  <a:pt x="117" y="1568"/>
                </a:cubicBezTo>
                <a:cubicBezTo>
                  <a:pt x="121" y="1577"/>
                  <a:pt x="126" y="1593"/>
                  <a:pt x="133" y="1592"/>
                </a:cubicBezTo>
                <a:cubicBezTo>
                  <a:pt x="140" y="1591"/>
                  <a:pt x="150" y="1574"/>
                  <a:pt x="157" y="1560"/>
                </a:cubicBezTo>
                <a:cubicBezTo>
                  <a:pt x="164" y="1546"/>
                  <a:pt x="170" y="1526"/>
                  <a:pt x="177" y="1508"/>
                </a:cubicBezTo>
                <a:cubicBezTo>
                  <a:pt x="184" y="1490"/>
                  <a:pt x="191" y="1472"/>
                  <a:pt x="197" y="1448"/>
                </a:cubicBezTo>
                <a:cubicBezTo>
                  <a:pt x="203" y="1424"/>
                  <a:pt x="210" y="1392"/>
                  <a:pt x="213" y="1364"/>
                </a:cubicBezTo>
                <a:cubicBezTo>
                  <a:pt x="216" y="1336"/>
                  <a:pt x="214" y="1309"/>
                  <a:pt x="217" y="1280"/>
                </a:cubicBezTo>
                <a:cubicBezTo>
                  <a:pt x="220" y="1251"/>
                  <a:pt x="226" y="1223"/>
                  <a:pt x="229" y="1192"/>
                </a:cubicBezTo>
                <a:cubicBezTo>
                  <a:pt x="232" y="1161"/>
                  <a:pt x="231" y="1126"/>
                  <a:pt x="233" y="1096"/>
                </a:cubicBezTo>
                <a:cubicBezTo>
                  <a:pt x="235" y="1066"/>
                  <a:pt x="240" y="1040"/>
                  <a:pt x="241" y="1012"/>
                </a:cubicBezTo>
                <a:cubicBezTo>
                  <a:pt x="242" y="984"/>
                  <a:pt x="239" y="957"/>
                  <a:pt x="241" y="928"/>
                </a:cubicBezTo>
                <a:cubicBezTo>
                  <a:pt x="243" y="899"/>
                  <a:pt x="250" y="875"/>
                  <a:pt x="253" y="840"/>
                </a:cubicBezTo>
                <a:cubicBezTo>
                  <a:pt x="256" y="805"/>
                  <a:pt x="256" y="750"/>
                  <a:pt x="257" y="716"/>
                </a:cubicBezTo>
                <a:cubicBezTo>
                  <a:pt x="258" y="682"/>
                  <a:pt x="260" y="666"/>
                  <a:pt x="261" y="636"/>
                </a:cubicBezTo>
                <a:cubicBezTo>
                  <a:pt x="262" y="606"/>
                  <a:pt x="264" y="568"/>
                  <a:pt x="265" y="536"/>
                </a:cubicBezTo>
                <a:cubicBezTo>
                  <a:pt x="266" y="504"/>
                  <a:pt x="264" y="475"/>
                  <a:pt x="265" y="444"/>
                </a:cubicBezTo>
                <a:cubicBezTo>
                  <a:pt x="266" y="413"/>
                  <a:pt x="271" y="387"/>
                  <a:pt x="273" y="348"/>
                </a:cubicBezTo>
                <a:cubicBezTo>
                  <a:pt x="275" y="309"/>
                  <a:pt x="276" y="247"/>
                  <a:pt x="277" y="208"/>
                </a:cubicBezTo>
                <a:cubicBezTo>
                  <a:pt x="278" y="169"/>
                  <a:pt x="276" y="149"/>
                  <a:pt x="277" y="116"/>
                </a:cubicBezTo>
                <a:cubicBezTo>
                  <a:pt x="278" y="83"/>
                  <a:pt x="280" y="26"/>
                  <a:pt x="281" y="8"/>
                </a:cubicBezTo>
              </a:path>
            </a:pathLst>
          </a:custGeom>
          <a:noFill/>
          <a:ln w="28575" cmpd="sng">
            <a:solidFill>
              <a:srgbClr val="00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20" name="Freeform 12"/>
          <p:cNvSpPr>
            <a:spLocks/>
          </p:cNvSpPr>
          <p:nvPr/>
        </p:nvSpPr>
        <p:spPr bwMode="auto">
          <a:xfrm>
            <a:off x="3879850" y="2800350"/>
            <a:ext cx="696913" cy="2036763"/>
          </a:xfrm>
          <a:custGeom>
            <a:avLst/>
            <a:gdLst>
              <a:gd name="T0" fmla="*/ 0 w 439"/>
              <a:gd name="T1" fmla="*/ 0 h 1283"/>
              <a:gd name="T2" fmla="*/ 8 w 439"/>
              <a:gd name="T3" fmla="*/ 60 h 1283"/>
              <a:gd name="T4" fmla="*/ 12 w 439"/>
              <a:gd name="T5" fmla="*/ 128 h 1283"/>
              <a:gd name="T6" fmla="*/ 12 w 439"/>
              <a:gd name="T7" fmla="*/ 196 h 1283"/>
              <a:gd name="T8" fmla="*/ 20 w 439"/>
              <a:gd name="T9" fmla="*/ 280 h 1283"/>
              <a:gd name="T10" fmla="*/ 20 w 439"/>
              <a:gd name="T11" fmla="*/ 360 h 1283"/>
              <a:gd name="T12" fmla="*/ 24 w 439"/>
              <a:gd name="T13" fmla="*/ 424 h 1283"/>
              <a:gd name="T14" fmla="*/ 28 w 439"/>
              <a:gd name="T15" fmla="*/ 500 h 1283"/>
              <a:gd name="T16" fmla="*/ 36 w 439"/>
              <a:gd name="T17" fmla="*/ 568 h 1283"/>
              <a:gd name="T18" fmla="*/ 36 w 439"/>
              <a:gd name="T19" fmla="*/ 624 h 1283"/>
              <a:gd name="T20" fmla="*/ 48 w 439"/>
              <a:gd name="T21" fmla="*/ 696 h 1283"/>
              <a:gd name="T22" fmla="*/ 56 w 439"/>
              <a:gd name="T23" fmla="*/ 764 h 1283"/>
              <a:gd name="T24" fmla="*/ 68 w 439"/>
              <a:gd name="T25" fmla="*/ 872 h 1283"/>
              <a:gd name="T26" fmla="*/ 76 w 439"/>
              <a:gd name="T27" fmla="*/ 916 h 1283"/>
              <a:gd name="T28" fmla="*/ 88 w 439"/>
              <a:gd name="T29" fmla="*/ 988 h 1283"/>
              <a:gd name="T30" fmla="*/ 116 w 439"/>
              <a:gd name="T31" fmla="*/ 1084 h 1283"/>
              <a:gd name="T32" fmla="*/ 136 w 439"/>
              <a:gd name="T33" fmla="*/ 1140 h 1283"/>
              <a:gd name="T34" fmla="*/ 160 w 439"/>
              <a:gd name="T35" fmla="*/ 1212 h 1283"/>
              <a:gd name="T36" fmla="*/ 176 w 439"/>
              <a:gd name="T37" fmla="*/ 1244 h 1283"/>
              <a:gd name="T38" fmla="*/ 200 w 439"/>
              <a:gd name="T39" fmla="*/ 1272 h 1283"/>
              <a:gd name="T40" fmla="*/ 228 w 439"/>
              <a:gd name="T41" fmla="*/ 1280 h 1283"/>
              <a:gd name="T42" fmla="*/ 256 w 439"/>
              <a:gd name="T43" fmla="*/ 1252 h 1283"/>
              <a:gd name="T44" fmla="*/ 288 w 439"/>
              <a:gd name="T45" fmla="*/ 1192 h 1283"/>
              <a:gd name="T46" fmla="*/ 320 w 439"/>
              <a:gd name="T47" fmla="*/ 1104 h 1283"/>
              <a:gd name="T48" fmla="*/ 340 w 439"/>
              <a:gd name="T49" fmla="*/ 1012 h 1283"/>
              <a:gd name="T50" fmla="*/ 368 w 439"/>
              <a:gd name="T51" fmla="*/ 896 h 1283"/>
              <a:gd name="T52" fmla="*/ 384 w 439"/>
              <a:gd name="T53" fmla="*/ 768 h 1283"/>
              <a:gd name="T54" fmla="*/ 400 w 439"/>
              <a:gd name="T55" fmla="*/ 580 h 1283"/>
              <a:gd name="T56" fmla="*/ 416 w 439"/>
              <a:gd name="T57" fmla="*/ 432 h 1283"/>
              <a:gd name="T58" fmla="*/ 420 w 439"/>
              <a:gd name="T59" fmla="*/ 308 h 1283"/>
              <a:gd name="T60" fmla="*/ 436 w 439"/>
              <a:gd name="T61" fmla="*/ 144 h 1283"/>
              <a:gd name="T62" fmla="*/ 436 w 439"/>
              <a:gd name="T63" fmla="*/ 8 h 1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39" h="1283">
                <a:moveTo>
                  <a:pt x="0" y="0"/>
                </a:moveTo>
                <a:cubicBezTo>
                  <a:pt x="3" y="19"/>
                  <a:pt x="6" y="39"/>
                  <a:pt x="8" y="60"/>
                </a:cubicBezTo>
                <a:cubicBezTo>
                  <a:pt x="10" y="81"/>
                  <a:pt x="11" y="105"/>
                  <a:pt x="12" y="128"/>
                </a:cubicBezTo>
                <a:cubicBezTo>
                  <a:pt x="13" y="151"/>
                  <a:pt x="11" y="171"/>
                  <a:pt x="12" y="196"/>
                </a:cubicBezTo>
                <a:cubicBezTo>
                  <a:pt x="13" y="221"/>
                  <a:pt x="19" y="253"/>
                  <a:pt x="20" y="280"/>
                </a:cubicBezTo>
                <a:cubicBezTo>
                  <a:pt x="21" y="307"/>
                  <a:pt x="19" y="336"/>
                  <a:pt x="20" y="360"/>
                </a:cubicBezTo>
                <a:cubicBezTo>
                  <a:pt x="21" y="384"/>
                  <a:pt x="23" y="401"/>
                  <a:pt x="24" y="424"/>
                </a:cubicBezTo>
                <a:cubicBezTo>
                  <a:pt x="25" y="447"/>
                  <a:pt x="26" y="476"/>
                  <a:pt x="28" y="500"/>
                </a:cubicBezTo>
                <a:cubicBezTo>
                  <a:pt x="30" y="524"/>
                  <a:pt x="35" y="547"/>
                  <a:pt x="36" y="568"/>
                </a:cubicBezTo>
                <a:cubicBezTo>
                  <a:pt x="37" y="589"/>
                  <a:pt x="34" y="603"/>
                  <a:pt x="36" y="624"/>
                </a:cubicBezTo>
                <a:cubicBezTo>
                  <a:pt x="38" y="645"/>
                  <a:pt x="45" y="673"/>
                  <a:pt x="48" y="696"/>
                </a:cubicBezTo>
                <a:cubicBezTo>
                  <a:pt x="51" y="719"/>
                  <a:pt x="53" y="735"/>
                  <a:pt x="56" y="764"/>
                </a:cubicBezTo>
                <a:cubicBezTo>
                  <a:pt x="59" y="793"/>
                  <a:pt x="65" y="847"/>
                  <a:pt x="68" y="872"/>
                </a:cubicBezTo>
                <a:cubicBezTo>
                  <a:pt x="71" y="897"/>
                  <a:pt x="73" y="897"/>
                  <a:pt x="76" y="916"/>
                </a:cubicBezTo>
                <a:cubicBezTo>
                  <a:pt x="79" y="935"/>
                  <a:pt x="81" y="960"/>
                  <a:pt x="88" y="988"/>
                </a:cubicBezTo>
                <a:cubicBezTo>
                  <a:pt x="95" y="1016"/>
                  <a:pt x="108" y="1059"/>
                  <a:pt x="116" y="1084"/>
                </a:cubicBezTo>
                <a:cubicBezTo>
                  <a:pt x="124" y="1109"/>
                  <a:pt x="129" y="1119"/>
                  <a:pt x="136" y="1140"/>
                </a:cubicBezTo>
                <a:cubicBezTo>
                  <a:pt x="143" y="1161"/>
                  <a:pt x="153" y="1195"/>
                  <a:pt x="160" y="1212"/>
                </a:cubicBezTo>
                <a:cubicBezTo>
                  <a:pt x="167" y="1229"/>
                  <a:pt x="169" y="1234"/>
                  <a:pt x="176" y="1244"/>
                </a:cubicBezTo>
                <a:cubicBezTo>
                  <a:pt x="183" y="1254"/>
                  <a:pt x="191" y="1266"/>
                  <a:pt x="200" y="1272"/>
                </a:cubicBezTo>
                <a:cubicBezTo>
                  <a:pt x="209" y="1278"/>
                  <a:pt x="219" y="1283"/>
                  <a:pt x="228" y="1280"/>
                </a:cubicBezTo>
                <a:cubicBezTo>
                  <a:pt x="237" y="1277"/>
                  <a:pt x="246" y="1267"/>
                  <a:pt x="256" y="1252"/>
                </a:cubicBezTo>
                <a:cubicBezTo>
                  <a:pt x="266" y="1237"/>
                  <a:pt x="277" y="1217"/>
                  <a:pt x="288" y="1192"/>
                </a:cubicBezTo>
                <a:cubicBezTo>
                  <a:pt x="299" y="1167"/>
                  <a:pt x="311" y="1134"/>
                  <a:pt x="320" y="1104"/>
                </a:cubicBezTo>
                <a:cubicBezTo>
                  <a:pt x="329" y="1074"/>
                  <a:pt x="332" y="1047"/>
                  <a:pt x="340" y="1012"/>
                </a:cubicBezTo>
                <a:cubicBezTo>
                  <a:pt x="348" y="977"/>
                  <a:pt x="361" y="937"/>
                  <a:pt x="368" y="896"/>
                </a:cubicBezTo>
                <a:cubicBezTo>
                  <a:pt x="375" y="855"/>
                  <a:pt x="379" y="821"/>
                  <a:pt x="384" y="768"/>
                </a:cubicBezTo>
                <a:cubicBezTo>
                  <a:pt x="389" y="715"/>
                  <a:pt x="395" y="636"/>
                  <a:pt x="400" y="580"/>
                </a:cubicBezTo>
                <a:cubicBezTo>
                  <a:pt x="405" y="524"/>
                  <a:pt x="413" y="477"/>
                  <a:pt x="416" y="432"/>
                </a:cubicBezTo>
                <a:cubicBezTo>
                  <a:pt x="419" y="387"/>
                  <a:pt x="417" y="356"/>
                  <a:pt x="420" y="308"/>
                </a:cubicBezTo>
                <a:cubicBezTo>
                  <a:pt x="423" y="260"/>
                  <a:pt x="433" y="194"/>
                  <a:pt x="436" y="144"/>
                </a:cubicBezTo>
                <a:cubicBezTo>
                  <a:pt x="439" y="94"/>
                  <a:pt x="436" y="31"/>
                  <a:pt x="436" y="8"/>
                </a:cubicBezTo>
              </a:path>
            </a:pathLst>
          </a:custGeom>
          <a:noFill/>
          <a:ln w="28575" cmpd="sng">
            <a:solidFill>
              <a:srgbClr val="33CC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17421" name="Group 13"/>
          <p:cNvGrpSpPr>
            <a:grpSpLocks/>
          </p:cNvGrpSpPr>
          <p:nvPr/>
        </p:nvGrpSpPr>
        <p:grpSpPr bwMode="auto">
          <a:xfrm>
            <a:off x="4248150" y="2781300"/>
            <a:ext cx="1473200" cy="1849438"/>
            <a:chOff x="2436" y="1720"/>
            <a:chExt cx="928" cy="1165"/>
          </a:xfrm>
        </p:grpSpPr>
        <p:sp>
          <p:nvSpPr>
            <p:cNvPr id="17422" name="Freeform 14"/>
            <p:cNvSpPr>
              <a:spLocks/>
            </p:cNvSpPr>
            <p:nvPr/>
          </p:nvSpPr>
          <p:spPr bwMode="auto">
            <a:xfrm>
              <a:off x="2436" y="1732"/>
              <a:ext cx="557" cy="1153"/>
            </a:xfrm>
            <a:custGeom>
              <a:avLst/>
              <a:gdLst>
                <a:gd name="T0" fmla="*/ 0 w 557"/>
                <a:gd name="T1" fmla="*/ 0 h 1153"/>
                <a:gd name="T2" fmla="*/ 4 w 557"/>
                <a:gd name="T3" fmla="*/ 76 h 1153"/>
                <a:gd name="T4" fmla="*/ 8 w 557"/>
                <a:gd name="T5" fmla="*/ 152 h 1153"/>
                <a:gd name="T6" fmla="*/ 12 w 557"/>
                <a:gd name="T7" fmla="*/ 268 h 1153"/>
                <a:gd name="T8" fmla="*/ 20 w 557"/>
                <a:gd name="T9" fmla="*/ 364 h 1153"/>
                <a:gd name="T10" fmla="*/ 32 w 557"/>
                <a:gd name="T11" fmla="*/ 468 h 1153"/>
                <a:gd name="T12" fmla="*/ 44 w 557"/>
                <a:gd name="T13" fmla="*/ 548 h 1153"/>
                <a:gd name="T14" fmla="*/ 60 w 557"/>
                <a:gd name="T15" fmla="*/ 644 h 1153"/>
                <a:gd name="T16" fmla="*/ 84 w 557"/>
                <a:gd name="T17" fmla="*/ 748 h 1153"/>
                <a:gd name="T18" fmla="*/ 92 w 557"/>
                <a:gd name="T19" fmla="*/ 808 h 1153"/>
                <a:gd name="T20" fmla="*/ 116 w 557"/>
                <a:gd name="T21" fmla="*/ 896 h 1153"/>
                <a:gd name="T22" fmla="*/ 140 w 557"/>
                <a:gd name="T23" fmla="*/ 964 h 1153"/>
                <a:gd name="T24" fmla="*/ 172 w 557"/>
                <a:gd name="T25" fmla="*/ 1028 h 1153"/>
                <a:gd name="T26" fmla="*/ 184 w 557"/>
                <a:gd name="T27" fmla="*/ 1056 h 1153"/>
                <a:gd name="T28" fmla="*/ 220 w 557"/>
                <a:gd name="T29" fmla="*/ 1116 h 1153"/>
                <a:gd name="T30" fmla="*/ 244 w 557"/>
                <a:gd name="T31" fmla="*/ 1132 h 1153"/>
                <a:gd name="T32" fmla="*/ 264 w 557"/>
                <a:gd name="T33" fmla="*/ 1148 h 1153"/>
                <a:gd name="T34" fmla="*/ 292 w 557"/>
                <a:gd name="T35" fmla="*/ 1148 h 1153"/>
                <a:gd name="T36" fmla="*/ 336 w 557"/>
                <a:gd name="T37" fmla="*/ 1120 h 1153"/>
                <a:gd name="T38" fmla="*/ 368 w 557"/>
                <a:gd name="T39" fmla="*/ 1076 h 1153"/>
                <a:gd name="T40" fmla="*/ 392 w 557"/>
                <a:gd name="T41" fmla="*/ 1032 h 1153"/>
                <a:gd name="T42" fmla="*/ 428 w 557"/>
                <a:gd name="T43" fmla="*/ 948 h 1153"/>
                <a:gd name="T44" fmla="*/ 456 w 557"/>
                <a:gd name="T45" fmla="*/ 852 h 1153"/>
                <a:gd name="T46" fmla="*/ 476 w 557"/>
                <a:gd name="T47" fmla="*/ 776 h 1153"/>
                <a:gd name="T48" fmla="*/ 496 w 557"/>
                <a:gd name="T49" fmla="*/ 672 h 1153"/>
                <a:gd name="T50" fmla="*/ 508 w 557"/>
                <a:gd name="T51" fmla="*/ 592 h 1153"/>
                <a:gd name="T52" fmla="*/ 524 w 557"/>
                <a:gd name="T53" fmla="*/ 500 h 1153"/>
                <a:gd name="T54" fmla="*/ 532 w 557"/>
                <a:gd name="T55" fmla="*/ 428 h 1153"/>
                <a:gd name="T56" fmla="*/ 540 w 557"/>
                <a:gd name="T57" fmla="*/ 372 h 1153"/>
                <a:gd name="T58" fmla="*/ 548 w 557"/>
                <a:gd name="T59" fmla="*/ 300 h 1153"/>
                <a:gd name="T60" fmla="*/ 548 w 557"/>
                <a:gd name="T61" fmla="*/ 212 h 1153"/>
                <a:gd name="T62" fmla="*/ 552 w 557"/>
                <a:gd name="T63" fmla="*/ 136 h 1153"/>
                <a:gd name="T64" fmla="*/ 556 w 557"/>
                <a:gd name="T65" fmla="*/ 60 h 1153"/>
                <a:gd name="T66" fmla="*/ 556 w 557"/>
                <a:gd name="T67" fmla="*/ 0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57" h="1153">
                  <a:moveTo>
                    <a:pt x="0" y="0"/>
                  </a:moveTo>
                  <a:cubicBezTo>
                    <a:pt x="1" y="25"/>
                    <a:pt x="3" y="51"/>
                    <a:pt x="4" y="76"/>
                  </a:cubicBezTo>
                  <a:cubicBezTo>
                    <a:pt x="5" y="101"/>
                    <a:pt x="7" y="120"/>
                    <a:pt x="8" y="152"/>
                  </a:cubicBezTo>
                  <a:cubicBezTo>
                    <a:pt x="9" y="184"/>
                    <a:pt x="10" y="233"/>
                    <a:pt x="12" y="268"/>
                  </a:cubicBezTo>
                  <a:cubicBezTo>
                    <a:pt x="14" y="303"/>
                    <a:pt x="17" y="331"/>
                    <a:pt x="20" y="364"/>
                  </a:cubicBezTo>
                  <a:cubicBezTo>
                    <a:pt x="23" y="397"/>
                    <a:pt x="28" y="437"/>
                    <a:pt x="32" y="468"/>
                  </a:cubicBezTo>
                  <a:cubicBezTo>
                    <a:pt x="36" y="499"/>
                    <a:pt x="39" y="519"/>
                    <a:pt x="44" y="548"/>
                  </a:cubicBezTo>
                  <a:cubicBezTo>
                    <a:pt x="49" y="577"/>
                    <a:pt x="53" y="611"/>
                    <a:pt x="60" y="644"/>
                  </a:cubicBezTo>
                  <a:cubicBezTo>
                    <a:pt x="67" y="677"/>
                    <a:pt x="79" y="721"/>
                    <a:pt x="84" y="748"/>
                  </a:cubicBezTo>
                  <a:cubicBezTo>
                    <a:pt x="89" y="775"/>
                    <a:pt x="87" y="783"/>
                    <a:pt x="92" y="808"/>
                  </a:cubicBezTo>
                  <a:cubicBezTo>
                    <a:pt x="97" y="833"/>
                    <a:pt x="108" y="870"/>
                    <a:pt x="116" y="896"/>
                  </a:cubicBezTo>
                  <a:cubicBezTo>
                    <a:pt x="124" y="922"/>
                    <a:pt x="131" y="942"/>
                    <a:pt x="140" y="964"/>
                  </a:cubicBezTo>
                  <a:cubicBezTo>
                    <a:pt x="149" y="986"/>
                    <a:pt x="165" y="1013"/>
                    <a:pt x="172" y="1028"/>
                  </a:cubicBezTo>
                  <a:cubicBezTo>
                    <a:pt x="179" y="1043"/>
                    <a:pt x="176" y="1041"/>
                    <a:pt x="184" y="1056"/>
                  </a:cubicBezTo>
                  <a:cubicBezTo>
                    <a:pt x="192" y="1071"/>
                    <a:pt x="210" y="1103"/>
                    <a:pt x="220" y="1116"/>
                  </a:cubicBezTo>
                  <a:cubicBezTo>
                    <a:pt x="230" y="1129"/>
                    <a:pt x="237" y="1127"/>
                    <a:pt x="244" y="1132"/>
                  </a:cubicBezTo>
                  <a:cubicBezTo>
                    <a:pt x="251" y="1137"/>
                    <a:pt x="256" y="1145"/>
                    <a:pt x="264" y="1148"/>
                  </a:cubicBezTo>
                  <a:cubicBezTo>
                    <a:pt x="272" y="1151"/>
                    <a:pt x="280" y="1153"/>
                    <a:pt x="292" y="1148"/>
                  </a:cubicBezTo>
                  <a:cubicBezTo>
                    <a:pt x="304" y="1143"/>
                    <a:pt x="323" y="1132"/>
                    <a:pt x="336" y="1120"/>
                  </a:cubicBezTo>
                  <a:cubicBezTo>
                    <a:pt x="349" y="1108"/>
                    <a:pt x="359" y="1091"/>
                    <a:pt x="368" y="1076"/>
                  </a:cubicBezTo>
                  <a:cubicBezTo>
                    <a:pt x="377" y="1061"/>
                    <a:pt x="382" y="1053"/>
                    <a:pt x="392" y="1032"/>
                  </a:cubicBezTo>
                  <a:cubicBezTo>
                    <a:pt x="402" y="1011"/>
                    <a:pt x="417" y="978"/>
                    <a:pt x="428" y="948"/>
                  </a:cubicBezTo>
                  <a:cubicBezTo>
                    <a:pt x="439" y="918"/>
                    <a:pt x="448" y="881"/>
                    <a:pt x="456" y="852"/>
                  </a:cubicBezTo>
                  <a:cubicBezTo>
                    <a:pt x="464" y="823"/>
                    <a:pt x="469" y="806"/>
                    <a:pt x="476" y="776"/>
                  </a:cubicBezTo>
                  <a:cubicBezTo>
                    <a:pt x="483" y="746"/>
                    <a:pt x="491" y="703"/>
                    <a:pt x="496" y="672"/>
                  </a:cubicBezTo>
                  <a:cubicBezTo>
                    <a:pt x="501" y="641"/>
                    <a:pt x="503" y="621"/>
                    <a:pt x="508" y="592"/>
                  </a:cubicBezTo>
                  <a:cubicBezTo>
                    <a:pt x="513" y="563"/>
                    <a:pt x="520" y="527"/>
                    <a:pt x="524" y="500"/>
                  </a:cubicBezTo>
                  <a:cubicBezTo>
                    <a:pt x="528" y="473"/>
                    <a:pt x="529" y="449"/>
                    <a:pt x="532" y="428"/>
                  </a:cubicBezTo>
                  <a:cubicBezTo>
                    <a:pt x="535" y="407"/>
                    <a:pt x="537" y="393"/>
                    <a:pt x="540" y="372"/>
                  </a:cubicBezTo>
                  <a:cubicBezTo>
                    <a:pt x="543" y="351"/>
                    <a:pt x="547" y="327"/>
                    <a:pt x="548" y="300"/>
                  </a:cubicBezTo>
                  <a:cubicBezTo>
                    <a:pt x="549" y="273"/>
                    <a:pt x="547" y="239"/>
                    <a:pt x="548" y="212"/>
                  </a:cubicBezTo>
                  <a:cubicBezTo>
                    <a:pt x="549" y="185"/>
                    <a:pt x="551" y="161"/>
                    <a:pt x="552" y="136"/>
                  </a:cubicBezTo>
                  <a:cubicBezTo>
                    <a:pt x="553" y="111"/>
                    <a:pt x="555" y="83"/>
                    <a:pt x="556" y="60"/>
                  </a:cubicBezTo>
                  <a:cubicBezTo>
                    <a:pt x="557" y="37"/>
                    <a:pt x="556" y="18"/>
                    <a:pt x="556" y="0"/>
                  </a:cubicBezTo>
                </a:path>
              </a:pathLst>
            </a:custGeom>
            <a:noFill/>
            <a:ln w="28575" cmpd="sng">
              <a:solidFill>
                <a:srgbClr val="FF66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grpSp>
          <p:nvGrpSpPr>
            <p:cNvPr id="17423" name="Group 15"/>
            <p:cNvGrpSpPr>
              <a:grpSpLocks/>
            </p:cNvGrpSpPr>
            <p:nvPr/>
          </p:nvGrpSpPr>
          <p:grpSpPr bwMode="auto">
            <a:xfrm>
              <a:off x="2492" y="1720"/>
              <a:ext cx="872" cy="1029"/>
              <a:chOff x="2492" y="1720"/>
              <a:chExt cx="872" cy="1029"/>
            </a:xfrm>
          </p:grpSpPr>
          <p:sp>
            <p:nvSpPr>
              <p:cNvPr id="17424" name="Freeform 16"/>
              <p:cNvSpPr>
                <a:spLocks/>
              </p:cNvSpPr>
              <p:nvPr/>
            </p:nvSpPr>
            <p:spPr bwMode="auto">
              <a:xfrm>
                <a:off x="2492" y="1720"/>
                <a:ext cx="597" cy="1029"/>
              </a:xfrm>
              <a:custGeom>
                <a:avLst/>
                <a:gdLst>
                  <a:gd name="T0" fmla="*/ 0 w 557"/>
                  <a:gd name="T1" fmla="*/ 0 h 1153"/>
                  <a:gd name="T2" fmla="*/ 4 w 557"/>
                  <a:gd name="T3" fmla="*/ 76 h 1153"/>
                  <a:gd name="T4" fmla="*/ 8 w 557"/>
                  <a:gd name="T5" fmla="*/ 152 h 1153"/>
                  <a:gd name="T6" fmla="*/ 12 w 557"/>
                  <a:gd name="T7" fmla="*/ 268 h 1153"/>
                  <a:gd name="T8" fmla="*/ 20 w 557"/>
                  <a:gd name="T9" fmla="*/ 364 h 1153"/>
                  <a:gd name="T10" fmla="*/ 32 w 557"/>
                  <a:gd name="T11" fmla="*/ 468 h 1153"/>
                  <a:gd name="T12" fmla="*/ 44 w 557"/>
                  <a:gd name="T13" fmla="*/ 548 h 1153"/>
                  <a:gd name="T14" fmla="*/ 60 w 557"/>
                  <a:gd name="T15" fmla="*/ 644 h 1153"/>
                  <a:gd name="T16" fmla="*/ 84 w 557"/>
                  <a:gd name="T17" fmla="*/ 748 h 1153"/>
                  <a:gd name="T18" fmla="*/ 92 w 557"/>
                  <a:gd name="T19" fmla="*/ 808 h 1153"/>
                  <a:gd name="T20" fmla="*/ 116 w 557"/>
                  <a:gd name="T21" fmla="*/ 896 h 1153"/>
                  <a:gd name="T22" fmla="*/ 140 w 557"/>
                  <a:gd name="T23" fmla="*/ 964 h 1153"/>
                  <a:gd name="T24" fmla="*/ 172 w 557"/>
                  <a:gd name="T25" fmla="*/ 1028 h 1153"/>
                  <a:gd name="T26" fmla="*/ 184 w 557"/>
                  <a:gd name="T27" fmla="*/ 1056 h 1153"/>
                  <a:gd name="T28" fmla="*/ 220 w 557"/>
                  <a:gd name="T29" fmla="*/ 1116 h 1153"/>
                  <a:gd name="T30" fmla="*/ 244 w 557"/>
                  <a:gd name="T31" fmla="*/ 1132 h 1153"/>
                  <a:gd name="T32" fmla="*/ 264 w 557"/>
                  <a:gd name="T33" fmla="*/ 1148 h 1153"/>
                  <a:gd name="T34" fmla="*/ 292 w 557"/>
                  <a:gd name="T35" fmla="*/ 1148 h 1153"/>
                  <a:gd name="T36" fmla="*/ 336 w 557"/>
                  <a:gd name="T37" fmla="*/ 1120 h 1153"/>
                  <a:gd name="T38" fmla="*/ 368 w 557"/>
                  <a:gd name="T39" fmla="*/ 1076 h 1153"/>
                  <a:gd name="T40" fmla="*/ 392 w 557"/>
                  <a:gd name="T41" fmla="*/ 1032 h 1153"/>
                  <a:gd name="T42" fmla="*/ 428 w 557"/>
                  <a:gd name="T43" fmla="*/ 948 h 1153"/>
                  <a:gd name="T44" fmla="*/ 456 w 557"/>
                  <a:gd name="T45" fmla="*/ 852 h 1153"/>
                  <a:gd name="T46" fmla="*/ 476 w 557"/>
                  <a:gd name="T47" fmla="*/ 776 h 1153"/>
                  <a:gd name="T48" fmla="*/ 496 w 557"/>
                  <a:gd name="T49" fmla="*/ 672 h 1153"/>
                  <a:gd name="T50" fmla="*/ 508 w 557"/>
                  <a:gd name="T51" fmla="*/ 592 h 1153"/>
                  <a:gd name="T52" fmla="*/ 524 w 557"/>
                  <a:gd name="T53" fmla="*/ 500 h 1153"/>
                  <a:gd name="T54" fmla="*/ 532 w 557"/>
                  <a:gd name="T55" fmla="*/ 428 h 1153"/>
                  <a:gd name="T56" fmla="*/ 540 w 557"/>
                  <a:gd name="T57" fmla="*/ 372 h 1153"/>
                  <a:gd name="T58" fmla="*/ 548 w 557"/>
                  <a:gd name="T59" fmla="*/ 300 h 1153"/>
                  <a:gd name="T60" fmla="*/ 548 w 557"/>
                  <a:gd name="T61" fmla="*/ 212 h 1153"/>
                  <a:gd name="T62" fmla="*/ 552 w 557"/>
                  <a:gd name="T63" fmla="*/ 136 h 1153"/>
                  <a:gd name="T64" fmla="*/ 556 w 557"/>
                  <a:gd name="T65" fmla="*/ 60 h 1153"/>
                  <a:gd name="T66" fmla="*/ 556 w 557"/>
                  <a:gd name="T67" fmla="*/ 0 h 1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57" h="1153">
                    <a:moveTo>
                      <a:pt x="0" y="0"/>
                    </a:moveTo>
                    <a:cubicBezTo>
                      <a:pt x="1" y="25"/>
                      <a:pt x="3" y="51"/>
                      <a:pt x="4" y="76"/>
                    </a:cubicBezTo>
                    <a:cubicBezTo>
                      <a:pt x="5" y="101"/>
                      <a:pt x="7" y="120"/>
                      <a:pt x="8" y="152"/>
                    </a:cubicBezTo>
                    <a:cubicBezTo>
                      <a:pt x="9" y="184"/>
                      <a:pt x="10" y="233"/>
                      <a:pt x="12" y="268"/>
                    </a:cubicBezTo>
                    <a:cubicBezTo>
                      <a:pt x="14" y="303"/>
                      <a:pt x="17" y="331"/>
                      <a:pt x="20" y="364"/>
                    </a:cubicBezTo>
                    <a:cubicBezTo>
                      <a:pt x="23" y="397"/>
                      <a:pt x="28" y="437"/>
                      <a:pt x="32" y="468"/>
                    </a:cubicBezTo>
                    <a:cubicBezTo>
                      <a:pt x="36" y="499"/>
                      <a:pt x="39" y="519"/>
                      <a:pt x="44" y="548"/>
                    </a:cubicBezTo>
                    <a:cubicBezTo>
                      <a:pt x="49" y="577"/>
                      <a:pt x="53" y="611"/>
                      <a:pt x="60" y="644"/>
                    </a:cubicBezTo>
                    <a:cubicBezTo>
                      <a:pt x="67" y="677"/>
                      <a:pt x="79" y="721"/>
                      <a:pt x="84" y="748"/>
                    </a:cubicBezTo>
                    <a:cubicBezTo>
                      <a:pt x="89" y="775"/>
                      <a:pt x="87" y="783"/>
                      <a:pt x="92" y="808"/>
                    </a:cubicBezTo>
                    <a:cubicBezTo>
                      <a:pt x="97" y="833"/>
                      <a:pt x="108" y="870"/>
                      <a:pt x="116" y="896"/>
                    </a:cubicBezTo>
                    <a:cubicBezTo>
                      <a:pt x="124" y="922"/>
                      <a:pt x="131" y="942"/>
                      <a:pt x="140" y="964"/>
                    </a:cubicBezTo>
                    <a:cubicBezTo>
                      <a:pt x="149" y="986"/>
                      <a:pt x="165" y="1013"/>
                      <a:pt x="172" y="1028"/>
                    </a:cubicBezTo>
                    <a:cubicBezTo>
                      <a:pt x="179" y="1043"/>
                      <a:pt x="176" y="1041"/>
                      <a:pt x="184" y="1056"/>
                    </a:cubicBezTo>
                    <a:cubicBezTo>
                      <a:pt x="192" y="1071"/>
                      <a:pt x="210" y="1103"/>
                      <a:pt x="220" y="1116"/>
                    </a:cubicBezTo>
                    <a:cubicBezTo>
                      <a:pt x="230" y="1129"/>
                      <a:pt x="237" y="1127"/>
                      <a:pt x="244" y="1132"/>
                    </a:cubicBezTo>
                    <a:cubicBezTo>
                      <a:pt x="251" y="1137"/>
                      <a:pt x="256" y="1145"/>
                      <a:pt x="264" y="1148"/>
                    </a:cubicBezTo>
                    <a:cubicBezTo>
                      <a:pt x="272" y="1151"/>
                      <a:pt x="280" y="1153"/>
                      <a:pt x="292" y="1148"/>
                    </a:cubicBezTo>
                    <a:cubicBezTo>
                      <a:pt x="304" y="1143"/>
                      <a:pt x="323" y="1132"/>
                      <a:pt x="336" y="1120"/>
                    </a:cubicBezTo>
                    <a:cubicBezTo>
                      <a:pt x="349" y="1108"/>
                      <a:pt x="359" y="1091"/>
                      <a:pt x="368" y="1076"/>
                    </a:cubicBezTo>
                    <a:cubicBezTo>
                      <a:pt x="377" y="1061"/>
                      <a:pt x="382" y="1053"/>
                      <a:pt x="392" y="1032"/>
                    </a:cubicBezTo>
                    <a:cubicBezTo>
                      <a:pt x="402" y="1011"/>
                      <a:pt x="417" y="978"/>
                      <a:pt x="428" y="948"/>
                    </a:cubicBezTo>
                    <a:cubicBezTo>
                      <a:pt x="439" y="918"/>
                      <a:pt x="448" y="881"/>
                      <a:pt x="456" y="852"/>
                    </a:cubicBezTo>
                    <a:cubicBezTo>
                      <a:pt x="464" y="823"/>
                      <a:pt x="469" y="806"/>
                      <a:pt x="476" y="776"/>
                    </a:cubicBezTo>
                    <a:cubicBezTo>
                      <a:pt x="483" y="746"/>
                      <a:pt x="491" y="703"/>
                      <a:pt x="496" y="672"/>
                    </a:cubicBezTo>
                    <a:cubicBezTo>
                      <a:pt x="501" y="641"/>
                      <a:pt x="503" y="621"/>
                      <a:pt x="508" y="592"/>
                    </a:cubicBezTo>
                    <a:cubicBezTo>
                      <a:pt x="513" y="563"/>
                      <a:pt x="520" y="527"/>
                      <a:pt x="524" y="500"/>
                    </a:cubicBezTo>
                    <a:cubicBezTo>
                      <a:pt x="528" y="473"/>
                      <a:pt x="529" y="449"/>
                      <a:pt x="532" y="428"/>
                    </a:cubicBezTo>
                    <a:cubicBezTo>
                      <a:pt x="535" y="407"/>
                      <a:pt x="537" y="393"/>
                      <a:pt x="540" y="372"/>
                    </a:cubicBezTo>
                    <a:cubicBezTo>
                      <a:pt x="543" y="351"/>
                      <a:pt x="547" y="327"/>
                      <a:pt x="548" y="300"/>
                    </a:cubicBezTo>
                    <a:cubicBezTo>
                      <a:pt x="549" y="273"/>
                      <a:pt x="547" y="239"/>
                      <a:pt x="548" y="212"/>
                    </a:cubicBezTo>
                    <a:cubicBezTo>
                      <a:pt x="549" y="185"/>
                      <a:pt x="551" y="161"/>
                      <a:pt x="552" y="136"/>
                    </a:cubicBezTo>
                    <a:cubicBezTo>
                      <a:pt x="553" y="111"/>
                      <a:pt x="555" y="83"/>
                      <a:pt x="556" y="60"/>
                    </a:cubicBezTo>
                    <a:cubicBezTo>
                      <a:pt x="557" y="37"/>
                      <a:pt x="556" y="18"/>
                      <a:pt x="556" y="0"/>
                    </a:cubicBezTo>
                  </a:path>
                </a:pathLst>
              </a:custGeom>
              <a:noFill/>
              <a:ln w="28575" cmpd="sng">
                <a:solidFill>
                  <a:srgbClr val="FF66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425" name="Freeform 17"/>
              <p:cNvSpPr>
                <a:spLocks/>
              </p:cNvSpPr>
              <p:nvPr/>
            </p:nvSpPr>
            <p:spPr bwMode="auto">
              <a:xfrm>
                <a:off x="2555" y="1732"/>
                <a:ext cx="633" cy="854"/>
              </a:xfrm>
              <a:custGeom>
                <a:avLst/>
                <a:gdLst>
                  <a:gd name="T0" fmla="*/ 1 w 633"/>
                  <a:gd name="T1" fmla="*/ 4 h 854"/>
                  <a:gd name="T2" fmla="*/ 1 w 633"/>
                  <a:gd name="T3" fmla="*/ 84 h 854"/>
                  <a:gd name="T4" fmla="*/ 9 w 633"/>
                  <a:gd name="T5" fmla="*/ 160 h 854"/>
                  <a:gd name="T6" fmla="*/ 17 w 633"/>
                  <a:gd name="T7" fmla="*/ 244 h 854"/>
                  <a:gd name="T8" fmla="*/ 25 w 633"/>
                  <a:gd name="T9" fmla="*/ 324 h 854"/>
                  <a:gd name="T10" fmla="*/ 41 w 633"/>
                  <a:gd name="T11" fmla="*/ 412 h 854"/>
                  <a:gd name="T12" fmla="*/ 61 w 633"/>
                  <a:gd name="T13" fmla="*/ 472 h 854"/>
                  <a:gd name="T14" fmla="*/ 81 w 633"/>
                  <a:gd name="T15" fmla="*/ 560 h 854"/>
                  <a:gd name="T16" fmla="*/ 113 w 633"/>
                  <a:gd name="T17" fmla="*/ 636 h 854"/>
                  <a:gd name="T18" fmla="*/ 145 w 633"/>
                  <a:gd name="T19" fmla="*/ 712 h 854"/>
                  <a:gd name="T20" fmla="*/ 193 w 633"/>
                  <a:gd name="T21" fmla="*/ 772 h 854"/>
                  <a:gd name="T22" fmla="*/ 233 w 633"/>
                  <a:gd name="T23" fmla="*/ 820 h 854"/>
                  <a:gd name="T24" fmla="*/ 277 w 633"/>
                  <a:gd name="T25" fmla="*/ 848 h 854"/>
                  <a:gd name="T26" fmla="*/ 301 w 633"/>
                  <a:gd name="T27" fmla="*/ 852 h 854"/>
                  <a:gd name="T28" fmla="*/ 377 w 633"/>
                  <a:gd name="T29" fmla="*/ 836 h 854"/>
                  <a:gd name="T30" fmla="*/ 441 w 633"/>
                  <a:gd name="T31" fmla="*/ 772 h 854"/>
                  <a:gd name="T32" fmla="*/ 477 w 633"/>
                  <a:gd name="T33" fmla="*/ 716 h 854"/>
                  <a:gd name="T34" fmla="*/ 553 w 633"/>
                  <a:gd name="T35" fmla="*/ 512 h 854"/>
                  <a:gd name="T36" fmla="*/ 597 w 633"/>
                  <a:gd name="T37" fmla="*/ 368 h 854"/>
                  <a:gd name="T38" fmla="*/ 609 w 633"/>
                  <a:gd name="T39" fmla="*/ 244 h 854"/>
                  <a:gd name="T40" fmla="*/ 625 w 633"/>
                  <a:gd name="T41" fmla="*/ 148 h 854"/>
                  <a:gd name="T42" fmla="*/ 633 w 633"/>
                  <a:gd name="T43" fmla="*/ 72 h 854"/>
                  <a:gd name="T44" fmla="*/ 625 w 633"/>
                  <a:gd name="T45" fmla="*/ 0 h 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33" h="854">
                    <a:moveTo>
                      <a:pt x="1" y="4"/>
                    </a:moveTo>
                    <a:cubicBezTo>
                      <a:pt x="0" y="31"/>
                      <a:pt x="0" y="58"/>
                      <a:pt x="1" y="84"/>
                    </a:cubicBezTo>
                    <a:cubicBezTo>
                      <a:pt x="2" y="110"/>
                      <a:pt x="6" y="133"/>
                      <a:pt x="9" y="160"/>
                    </a:cubicBezTo>
                    <a:cubicBezTo>
                      <a:pt x="12" y="187"/>
                      <a:pt x="14" y="217"/>
                      <a:pt x="17" y="244"/>
                    </a:cubicBezTo>
                    <a:cubicBezTo>
                      <a:pt x="20" y="271"/>
                      <a:pt x="21" y="296"/>
                      <a:pt x="25" y="324"/>
                    </a:cubicBezTo>
                    <a:cubicBezTo>
                      <a:pt x="29" y="352"/>
                      <a:pt x="35" y="387"/>
                      <a:pt x="41" y="412"/>
                    </a:cubicBezTo>
                    <a:cubicBezTo>
                      <a:pt x="47" y="437"/>
                      <a:pt x="54" y="447"/>
                      <a:pt x="61" y="472"/>
                    </a:cubicBezTo>
                    <a:cubicBezTo>
                      <a:pt x="68" y="497"/>
                      <a:pt x="72" y="533"/>
                      <a:pt x="81" y="560"/>
                    </a:cubicBezTo>
                    <a:cubicBezTo>
                      <a:pt x="90" y="587"/>
                      <a:pt x="102" y="611"/>
                      <a:pt x="113" y="636"/>
                    </a:cubicBezTo>
                    <a:cubicBezTo>
                      <a:pt x="124" y="661"/>
                      <a:pt x="132" y="689"/>
                      <a:pt x="145" y="712"/>
                    </a:cubicBezTo>
                    <a:cubicBezTo>
                      <a:pt x="158" y="735"/>
                      <a:pt x="178" y="754"/>
                      <a:pt x="193" y="772"/>
                    </a:cubicBezTo>
                    <a:cubicBezTo>
                      <a:pt x="208" y="790"/>
                      <a:pt x="219" y="807"/>
                      <a:pt x="233" y="820"/>
                    </a:cubicBezTo>
                    <a:cubicBezTo>
                      <a:pt x="247" y="833"/>
                      <a:pt x="266" y="843"/>
                      <a:pt x="277" y="848"/>
                    </a:cubicBezTo>
                    <a:cubicBezTo>
                      <a:pt x="288" y="853"/>
                      <a:pt x="284" y="854"/>
                      <a:pt x="301" y="852"/>
                    </a:cubicBezTo>
                    <a:cubicBezTo>
                      <a:pt x="318" y="850"/>
                      <a:pt x="354" y="849"/>
                      <a:pt x="377" y="836"/>
                    </a:cubicBezTo>
                    <a:cubicBezTo>
                      <a:pt x="400" y="823"/>
                      <a:pt x="424" y="792"/>
                      <a:pt x="441" y="772"/>
                    </a:cubicBezTo>
                    <a:cubicBezTo>
                      <a:pt x="458" y="752"/>
                      <a:pt x="458" y="759"/>
                      <a:pt x="477" y="716"/>
                    </a:cubicBezTo>
                    <a:cubicBezTo>
                      <a:pt x="496" y="673"/>
                      <a:pt x="533" y="570"/>
                      <a:pt x="553" y="512"/>
                    </a:cubicBezTo>
                    <a:cubicBezTo>
                      <a:pt x="573" y="454"/>
                      <a:pt x="588" y="413"/>
                      <a:pt x="597" y="368"/>
                    </a:cubicBezTo>
                    <a:cubicBezTo>
                      <a:pt x="606" y="323"/>
                      <a:pt x="604" y="281"/>
                      <a:pt x="609" y="244"/>
                    </a:cubicBezTo>
                    <a:cubicBezTo>
                      <a:pt x="614" y="207"/>
                      <a:pt x="621" y="177"/>
                      <a:pt x="625" y="148"/>
                    </a:cubicBezTo>
                    <a:cubicBezTo>
                      <a:pt x="629" y="119"/>
                      <a:pt x="633" y="97"/>
                      <a:pt x="633" y="72"/>
                    </a:cubicBezTo>
                    <a:cubicBezTo>
                      <a:pt x="633" y="47"/>
                      <a:pt x="629" y="23"/>
                      <a:pt x="625" y="0"/>
                    </a:cubicBezTo>
                  </a:path>
                </a:pathLst>
              </a:custGeom>
              <a:noFill/>
              <a:ln w="28575" cmpd="sng">
                <a:solidFill>
                  <a:srgbClr val="FF66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426" name="Freeform 18"/>
              <p:cNvSpPr>
                <a:spLocks/>
              </p:cNvSpPr>
              <p:nvPr/>
            </p:nvSpPr>
            <p:spPr bwMode="auto">
              <a:xfrm>
                <a:off x="2599" y="1732"/>
                <a:ext cx="661" cy="693"/>
              </a:xfrm>
              <a:custGeom>
                <a:avLst/>
                <a:gdLst>
                  <a:gd name="T0" fmla="*/ 1 w 661"/>
                  <a:gd name="T1" fmla="*/ 0 h 693"/>
                  <a:gd name="T2" fmla="*/ 1 w 661"/>
                  <a:gd name="T3" fmla="*/ 56 h 693"/>
                  <a:gd name="T4" fmla="*/ 5 w 661"/>
                  <a:gd name="T5" fmla="*/ 104 h 693"/>
                  <a:gd name="T6" fmla="*/ 13 w 661"/>
                  <a:gd name="T7" fmla="*/ 164 h 693"/>
                  <a:gd name="T8" fmla="*/ 21 w 661"/>
                  <a:gd name="T9" fmla="*/ 228 h 693"/>
                  <a:gd name="T10" fmla="*/ 33 w 661"/>
                  <a:gd name="T11" fmla="*/ 276 h 693"/>
                  <a:gd name="T12" fmla="*/ 41 w 661"/>
                  <a:gd name="T13" fmla="*/ 340 h 693"/>
                  <a:gd name="T14" fmla="*/ 61 w 661"/>
                  <a:gd name="T15" fmla="*/ 392 h 693"/>
                  <a:gd name="T16" fmla="*/ 89 w 661"/>
                  <a:gd name="T17" fmla="*/ 452 h 693"/>
                  <a:gd name="T18" fmla="*/ 121 w 661"/>
                  <a:gd name="T19" fmla="*/ 532 h 693"/>
                  <a:gd name="T20" fmla="*/ 161 w 661"/>
                  <a:gd name="T21" fmla="*/ 588 h 693"/>
                  <a:gd name="T22" fmla="*/ 205 w 661"/>
                  <a:gd name="T23" fmla="*/ 632 h 693"/>
                  <a:gd name="T24" fmla="*/ 249 w 661"/>
                  <a:gd name="T25" fmla="*/ 668 h 693"/>
                  <a:gd name="T26" fmla="*/ 285 w 661"/>
                  <a:gd name="T27" fmla="*/ 680 h 693"/>
                  <a:gd name="T28" fmla="*/ 317 w 661"/>
                  <a:gd name="T29" fmla="*/ 688 h 693"/>
                  <a:gd name="T30" fmla="*/ 357 w 661"/>
                  <a:gd name="T31" fmla="*/ 688 h 693"/>
                  <a:gd name="T32" fmla="*/ 417 w 661"/>
                  <a:gd name="T33" fmla="*/ 660 h 693"/>
                  <a:gd name="T34" fmla="*/ 469 w 661"/>
                  <a:gd name="T35" fmla="*/ 616 h 693"/>
                  <a:gd name="T36" fmla="*/ 517 w 661"/>
                  <a:gd name="T37" fmla="*/ 556 h 693"/>
                  <a:gd name="T38" fmla="*/ 549 w 661"/>
                  <a:gd name="T39" fmla="*/ 508 h 693"/>
                  <a:gd name="T40" fmla="*/ 581 w 661"/>
                  <a:gd name="T41" fmla="*/ 416 h 693"/>
                  <a:gd name="T42" fmla="*/ 609 w 661"/>
                  <a:gd name="T43" fmla="*/ 376 h 693"/>
                  <a:gd name="T44" fmla="*/ 637 w 661"/>
                  <a:gd name="T45" fmla="*/ 296 h 693"/>
                  <a:gd name="T46" fmla="*/ 645 w 661"/>
                  <a:gd name="T47" fmla="*/ 200 h 693"/>
                  <a:gd name="T48" fmla="*/ 653 w 661"/>
                  <a:gd name="T49" fmla="*/ 136 h 693"/>
                  <a:gd name="T50" fmla="*/ 657 w 661"/>
                  <a:gd name="T51" fmla="*/ 52 h 693"/>
                  <a:gd name="T52" fmla="*/ 661 w 661"/>
                  <a:gd name="T53" fmla="*/ 0 h 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61" h="693">
                    <a:moveTo>
                      <a:pt x="1" y="0"/>
                    </a:moveTo>
                    <a:cubicBezTo>
                      <a:pt x="0" y="19"/>
                      <a:pt x="0" y="39"/>
                      <a:pt x="1" y="56"/>
                    </a:cubicBezTo>
                    <a:cubicBezTo>
                      <a:pt x="2" y="73"/>
                      <a:pt x="3" y="86"/>
                      <a:pt x="5" y="104"/>
                    </a:cubicBezTo>
                    <a:cubicBezTo>
                      <a:pt x="7" y="122"/>
                      <a:pt x="10" y="143"/>
                      <a:pt x="13" y="164"/>
                    </a:cubicBezTo>
                    <a:cubicBezTo>
                      <a:pt x="16" y="185"/>
                      <a:pt x="18" y="209"/>
                      <a:pt x="21" y="228"/>
                    </a:cubicBezTo>
                    <a:cubicBezTo>
                      <a:pt x="24" y="247"/>
                      <a:pt x="30" y="257"/>
                      <a:pt x="33" y="276"/>
                    </a:cubicBezTo>
                    <a:cubicBezTo>
                      <a:pt x="36" y="295"/>
                      <a:pt x="36" y="321"/>
                      <a:pt x="41" y="340"/>
                    </a:cubicBezTo>
                    <a:cubicBezTo>
                      <a:pt x="46" y="359"/>
                      <a:pt x="53" y="373"/>
                      <a:pt x="61" y="392"/>
                    </a:cubicBezTo>
                    <a:cubicBezTo>
                      <a:pt x="69" y="411"/>
                      <a:pt x="79" y="429"/>
                      <a:pt x="89" y="452"/>
                    </a:cubicBezTo>
                    <a:cubicBezTo>
                      <a:pt x="99" y="475"/>
                      <a:pt x="109" y="510"/>
                      <a:pt x="121" y="532"/>
                    </a:cubicBezTo>
                    <a:cubicBezTo>
                      <a:pt x="133" y="554"/>
                      <a:pt x="147" y="571"/>
                      <a:pt x="161" y="588"/>
                    </a:cubicBezTo>
                    <a:cubicBezTo>
                      <a:pt x="175" y="605"/>
                      <a:pt x="190" y="619"/>
                      <a:pt x="205" y="632"/>
                    </a:cubicBezTo>
                    <a:cubicBezTo>
                      <a:pt x="220" y="645"/>
                      <a:pt x="236" y="660"/>
                      <a:pt x="249" y="668"/>
                    </a:cubicBezTo>
                    <a:cubicBezTo>
                      <a:pt x="262" y="676"/>
                      <a:pt x="274" y="677"/>
                      <a:pt x="285" y="680"/>
                    </a:cubicBezTo>
                    <a:cubicBezTo>
                      <a:pt x="296" y="683"/>
                      <a:pt x="305" y="687"/>
                      <a:pt x="317" y="688"/>
                    </a:cubicBezTo>
                    <a:cubicBezTo>
                      <a:pt x="329" y="689"/>
                      <a:pt x="340" y="693"/>
                      <a:pt x="357" y="688"/>
                    </a:cubicBezTo>
                    <a:cubicBezTo>
                      <a:pt x="374" y="683"/>
                      <a:pt x="398" y="672"/>
                      <a:pt x="417" y="660"/>
                    </a:cubicBezTo>
                    <a:cubicBezTo>
                      <a:pt x="436" y="648"/>
                      <a:pt x="452" y="633"/>
                      <a:pt x="469" y="616"/>
                    </a:cubicBezTo>
                    <a:cubicBezTo>
                      <a:pt x="486" y="599"/>
                      <a:pt x="504" y="574"/>
                      <a:pt x="517" y="556"/>
                    </a:cubicBezTo>
                    <a:cubicBezTo>
                      <a:pt x="530" y="538"/>
                      <a:pt x="538" y="531"/>
                      <a:pt x="549" y="508"/>
                    </a:cubicBezTo>
                    <a:cubicBezTo>
                      <a:pt x="560" y="485"/>
                      <a:pt x="571" y="438"/>
                      <a:pt x="581" y="416"/>
                    </a:cubicBezTo>
                    <a:cubicBezTo>
                      <a:pt x="591" y="394"/>
                      <a:pt x="600" y="396"/>
                      <a:pt x="609" y="376"/>
                    </a:cubicBezTo>
                    <a:cubicBezTo>
                      <a:pt x="618" y="356"/>
                      <a:pt x="631" y="325"/>
                      <a:pt x="637" y="296"/>
                    </a:cubicBezTo>
                    <a:cubicBezTo>
                      <a:pt x="643" y="267"/>
                      <a:pt x="642" y="227"/>
                      <a:pt x="645" y="200"/>
                    </a:cubicBezTo>
                    <a:cubicBezTo>
                      <a:pt x="648" y="173"/>
                      <a:pt x="651" y="161"/>
                      <a:pt x="653" y="136"/>
                    </a:cubicBezTo>
                    <a:cubicBezTo>
                      <a:pt x="655" y="111"/>
                      <a:pt x="656" y="75"/>
                      <a:pt x="657" y="52"/>
                    </a:cubicBezTo>
                    <a:cubicBezTo>
                      <a:pt x="658" y="29"/>
                      <a:pt x="659" y="14"/>
                      <a:pt x="661" y="0"/>
                    </a:cubicBezTo>
                  </a:path>
                </a:pathLst>
              </a:custGeom>
              <a:noFill/>
              <a:ln w="28575" cmpd="sng">
                <a:solidFill>
                  <a:srgbClr val="FF66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427" name="Freeform 19"/>
              <p:cNvSpPr>
                <a:spLocks/>
              </p:cNvSpPr>
              <p:nvPr/>
            </p:nvSpPr>
            <p:spPr bwMode="auto">
              <a:xfrm>
                <a:off x="2636" y="1724"/>
                <a:ext cx="689" cy="529"/>
              </a:xfrm>
              <a:custGeom>
                <a:avLst/>
                <a:gdLst>
                  <a:gd name="T0" fmla="*/ 0 w 689"/>
                  <a:gd name="T1" fmla="*/ 0 h 529"/>
                  <a:gd name="T2" fmla="*/ 8 w 689"/>
                  <a:gd name="T3" fmla="*/ 64 h 529"/>
                  <a:gd name="T4" fmla="*/ 20 w 689"/>
                  <a:gd name="T5" fmla="*/ 120 h 529"/>
                  <a:gd name="T6" fmla="*/ 32 w 689"/>
                  <a:gd name="T7" fmla="*/ 184 h 529"/>
                  <a:gd name="T8" fmla="*/ 56 w 689"/>
                  <a:gd name="T9" fmla="*/ 252 h 529"/>
                  <a:gd name="T10" fmla="*/ 80 w 689"/>
                  <a:gd name="T11" fmla="*/ 296 h 529"/>
                  <a:gd name="T12" fmla="*/ 112 w 689"/>
                  <a:gd name="T13" fmla="*/ 376 h 529"/>
                  <a:gd name="T14" fmla="*/ 148 w 689"/>
                  <a:gd name="T15" fmla="*/ 424 h 529"/>
                  <a:gd name="T16" fmla="*/ 176 w 689"/>
                  <a:gd name="T17" fmla="*/ 452 h 529"/>
                  <a:gd name="T18" fmla="*/ 228 w 689"/>
                  <a:gd name="T19" fmla="*/ 492 h 529"/>
                  <a:gd name="T20" fmla="*/ 272 w 689"/>
                  <a:gd name="T21" fmla="*/ 512 h 529"/>
                  <a:gd name="T22" fmla="*/ 308 w 689"/>
                  <a:gd name="T23" fmla="*/ 524 h 529"/>
                  <a:gd name="T24" fmla="*/ 332 w 689"/>
                  <a:gd name="T25" fmla="*/ 528 h 529"/>
                  <a:gd name="T26" fmla="*/ 372 w 689"/>
                  <a:gd name="T27" fmla="*/ 520 h 529"/>
                  <a:gd name="T28" fmla="*/ 408 w 689"/>
                  <a:gd name="T29" fmla="*/ 512 h 529"/>
                  <a:gd name="T30" fmla="*/ 464 w 689"/>
                  <a:gd name="T31" fmla="*/ 492 h 529"/>
                  <a:gd name="T32" fmla="*/ 516 w 689"/>
                  <a:gd name="T33" fmla="*/ 440 h 529"/>
                  <a:gd name="T34" fmla="*/ 564 w 689"/>
                  <a:gd name="T35" fmla="*/ 396 h 529"/>
                  <a:gd name="T36" fmla="*/ 604 w 689"/>
                  <a:gd name="T37" fmla="*/ 336 h 529"/>
                  <a:gd name="T38" fmla="*/ 620 w 689"/>
                  <a:gd name="T39" fmla="*/ 292 h 529"/>
                  <a:gd name="T40" fmla="*/ 644 w 689"/>
                  <a:gd name="T41" fmla="*/ 232 h 529"/>
                  <a:gd name="T42" fmla="*/ 672 w 689"/>
                  <a:gd name="T43" fmla="*/ 160 h 529"/>
                  <a:gd name="T44" fmla="*/ 684 w 689"/>
                  <a:gd name="T45" fmla="*/ 108 h 529"/>
                  <a:gd name="T46" fmla="*/ 688 w 689"/>
                  <a:gd name="T47" fmla="*/ 44 h 529"/>
                  <a:gd name="T48" fmla="*/ 688 w 689"/>
                  <a:gd name="T49" fmla="*/ 8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9" h="529">
                    <a:moveTo>
                      <a:pt x="0" y="0"/>
                    </a:moveTo>
                    <a:cubicBezTo>
                      <a:pt x="2" y="22"/>
                      <a:pt x="5" y="44"/>
                      <a:pt x="8" y="64"/>
                    </a:cubicBezTo>
                    <a:cubicBezTo>
                      <a:pt x="11" y="84"/>
                      <a:pt x="16" y="100"/>
                      <a:pt x="20" y="120"/>
                    </a:cubicBezTo>
                    <a:cubicBezTo>
                      <a:pt x="24" y="140"/>
                      <a:pt x="26" y="162"/>
                      <a:pt x="32" y="184"/>
                    </a:cubicBezTo>
                    <a:cubicBezTo>
                      <a:pt x="38" y="206"/>
                      <a:pt x="48" y="233"/>
                      <a:pt x="56" y="252"/>
                    </a:cubicBezTo>
                    <a:cubicBezTo>
                      <a:pt x="64" y="271"/>
                      <a:pt x="71" y="275"/>
                      <a:pt x="80" y="296"/>
                    </a:cubicBezTo>
                    <a:cubicBezTo>
                      <a:pt x="89" y="317"/>
                      <a:pt x="101" y="355"/>
                      <a:pt x="112" y="376"/>
                    </a:cubicBezTo>
                    <a:cubicBezTo>
                      <a:pt x="123" y="397"/>
                      <a:pt x="137" y="411"/>
                      <a:pt x="148" y="424"/>
                    </a:cubicBezTo>
                    <a:cubicBezTo>
                      <a:pt x="159" y="437"/>
                      <a:pt x="163" y="441"/>
                      <a:pt x="176" y="452"/>
                    </a:cubicBezTo>
                    <a:cubicBezTo>
                      <a:pt x="189" y="463"/>
                      <a:pt x="212" y="482"/>
                      <a:pt x="228" y="492"/>
                    </a:cubicBezTo>
                    <a:cubicBezTo>
                      <a:pt x="244" y="502"/>
                      <a:pt x="259" y="507"/>
                      <a:pt x="272" y="512"/>
                    </a:cubicBezTo>
                    <a:cubicBezTo>
                      <a:pt x="285" y="517"/>
                      <a:pt x="298" y="521"/>
                      <a:pt x="308" y="524"/>
                    </a:cubicBezTo>
                    <a:cubicBezTo>
                      <a:pt x="318" y="527"/>
                      <a:pt x="321" y="529"/>
                      <a:pt x="332" y="528"/>
                    </a:cubicBezTo>
                    <a:cubicBezTo>
                      <a:pt x="343" y="527"/>
                      <a:pt x="359" y="523"/>
                      <a:pt x="372" y="520"/>
                    </a:cubicBezTo>
                    <a:cubicBezTo>
                      <a:pt x="385" y="517"/>
                      <a:pt x="393" y="517"/>
                      <a:pt x="408" y="512"/>
                    </a:cubicBezTo>
                    <a:cubicBezTo>
                      <a:pt x="423" y="507"/>
                      <a:pt x="446" y="504"/>
                      <a:pt x="464" y="492"/>
                    </a:cubicBezTo>
                    <a:cubicBezTo>
                      <a:pt x="482" y="480"/>
                      <a:pt x="499" y="456"/>
                      <a:pt x="516" y="440"/>
                    </a:cubicBezTo>
                    <a:cubicBezTo>
                      <a:pt x="533" y="424"/>
                      <a:pt x="549" y="413"/>
                      <a:pt x="564" y="396"/>
                    </a:cubicBezTo>
                    <a:cubicBezTo>
                      <a:pt x="579" y="379"/>
                      <a:pt x="595" y="353"/>
                      <a:pt x="604" y="336"/>
                    </a:cubicBezTo>
                    <a:cubicBezTo>
                      <a:pt x="613" y="319"/>
                      <a:pt x="613" y="309"/>
                      <a:pt x="620" y="292"/>
                    </a:cubicBezTo>
                    <a:cubicBezTo>
                      <a:pt x="627" y="275"/>
                      <a:pt x="635" y="254"/>
                      <a:pt x="644" y="232"/>
                    </a:cubicBezTo>
                    <a:cubicBezTo>
                      <a:pt x="653" y="210"/>
                      <a:pt x="665" y="181"/>
                      <a:pt x="672" y="160"/>
                    </a:cubicBezTo>
                    <a:cubicBezTo>
                      <a:pt x="679" y="139"/>
                      <a:pt x="681" y="127"/>
                      <a:pt x="684" y="108"/>
                    </a:cubicBezTo>
                    <a:cubicBezTo>
                      <a:pt x="687" y="89"/>
                      <a:pt x="687" y="61"/>
                      <a:pt x="688" y="44"/>
                    </a:cubicBezTo>
                    <a:cubicBezTo>
                      <a:pt x="689" y="27"/>
                      <a:pt x="688" y="17"/>
                      <a:pt x="688" y="8"/>
                    </a:cubicBezTo>
                  </a:path>
                </a:pathLst>
              </a:custGeom>
              <a:noFill/>
              <a:ln w="28575" cmpd="sng">
                <a:solidFill>
                  <a:srgbClr val="FF66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428" name="Freeform 20"/>
              <p:cNvSpPr>
                <a:spLocks/>
              </p:cNvSpPr>
              <p:nvPr/>
            </p:nvSpPr>
            <p:spPr bwMode="auto">
              <a:xfrm>
                <a:off x="2668" y="1732"/>
                <a:ext cx="696" cy="338"/>
              </a:xfrm>
              <a:custGeom>
                <a:avLst/>
                <a:gdLst>
                  <a:gd name="T0" fmla="*/ 0 w 696"/>
                  <a:gd name="T1" fmla="*/ 0 h 338"/>
                  <a:gd name="T2" fmla="*/ 12 w 696"/>
                  <a:gd name="T3" fmla="*/ 48 h 338"/>
                  <a:gd name="T4" fmla="*/ 32 w 696"/>
                  <a:gd name="T5" fmla="*/ 92 h 338"/>
                  <a:gd name="T6" fmla="*/ 48 w 696"/>
                  <a:gd name="T7" fmla="*/ 128 h 338"/>
                  <a:gd name="T8" fmla="*/ 76 w 696"/>
                  <a:gd name="T9" fmla="*/ 172 h 338"/>
                  <a:gd name="T10" fmla="*/ 112 w 696"/>
                  <a:gd name="T11" fmla="*/ 224 h 338"/>
                  <a:gd name="T12" fmla="*/ 152 w 696"/>
                  <a:gd name="T13" fmla="*/ 256 h 338"/>
                  <a:gd name="T14" fmla="*/ 188 w 696"/>
                  <a:gd name="T15" fmla="*/ 284 h 338"/>
                  <a:gd name="T16" fmla="*/ 208 w 696"/>
                  <a:gd name="T17" fmla="*/ 300 h 338"/>
                  <a:gd name="T18" fmla="*/ 240 w 696"/>
                  <a:gd name="T19" fmla="*/ 316 h 338"/>
                  <a:gd name="T20" fmla="*/ 288 w 696"/>
                  <a:gd name="T21" fmla="*/ 328 h 338"/>
                  <a:gd name="T22" fmla="*/ 320 w 696"/>
                  <a:gd name="T23" fmla="*/ 328 h 338"/>
                  <a:gd name="T24" fmla="*/ 360 w 696"/>
                  <a:gd name="T25" fmla="*/ 336 h 338"/>
                  <a:gd name="T26" fmla="*/ 432 w 696"/>
                  <a:gd name="T27" fmla="*/ 316 h 338"/>
                  <a:gd name="T28" fmla="*/ 468 w 696"/>
                  <a:gd name="T29" fmla="*/ 304 h 338"/>
                  <a:gd name="T30" fmla="*/ 512 w 696"/>
                  <a:gd name="T31" fmla="*/ 268 h 338"/>
                  <a:gd name="T32" fmla="*/ 576 w 696"/>
                  <a:gd name="T33" fmla="*/ 224 h 338"/>
                  <a:gd name="T34" fmla="*/ 624 w 696"/>
                  <a:gd name="T35" fmla="*/ 184 h 338"/>
                  <a:gd name="T36" fmla="*/ 660 w 696"/>
                  <a:gd name="T37" fmla="*/ 120 h 338"/>
                  <a:gd name="T38" fmla="*/ 696 w 696"/>
                  <a:gd name="T39" fmla="*/ 3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96" h="338">
                    <a:moveTo>
                      <a:pt x="0" y="0"/>
                    </a:moveTo>
                    <a:cubicBezTo>
                      <a:pt x="3" y="16"/>
                      <a:pt x="7" y="33"/>
                      <a:pt x="12" y="48"/>
                    </a:cubicBezTo>
                    <a:cubicBezTo>
                      <a:pt x="17" y="63"/>
                      <a:pt x="26" y="79"/>
                      <a:pt x="32" y="92"/>
                    </a:cubicBezTo>
                    <a:cubicBezTo>
                      <a:pt x="38" y="105"/>
                      <a:pt x="41" y="115"/>
                      <a:pt x="48" y="128"/>
                    </a:cubicBezTo>
                    <a:cubicBezTo>
                      <a:pt x="55" y="141"/>
                      <a:pt x="65" y="156"/>
                      <a:pt x="76" y="172"/>
                    </a:cubicBezTo>
                    <a:cubicBezTo>
                      <a:pt x="87" y="188"/>
                      <a:pt x="99" y="210"/>
                      <a:pt x="112" y="224"/>
                    </a:cubicBezTo>
                    <a:cubicBezTo>
                      <a:pt x="125" y="238"/>
                      <a:pt x="139" y="246"/>
                      <a:pt x="152" y="256"/>
                    </a:cubicBezTo>
                    <a:cubicBezTo>
                      <a:pt x="165" y="266"/>
                      <a:pt x="179" y="277"/>
                      <a:pt x="188" y="284"/>
                    </a:cubicBezTo>
                    <a:cubicBezTo>
                      <a:pt x="197" y="291"/>
                      <a:pt x="199" y="295"/>
                      <a:pt x="208" y="300"/>
                    </a:cubicBezTo>
                    <a:cubicBezTo>
                      <a:pt x="217" y="305"/>
                      <a:pt x="227" y="311"/>
                      <a:pt x="240" y="316"/>
                    </a:cubicBezTo>
                    <a:cubicBezTo>
                      <a:pt x="253" y="321"/>
                      <a:pt x="275" y="326"/>
                      <a:pt x="288" y="328"/>
                    </a:cubicBezTo>
                    <a:cubicBezTo>
                      <a:pt x="301" y="330"/>
                      <a:pt x="308" y="327"/>
                      <a:pt x="320" y="328"/>
                    </a:cubicBezTo>
                    <a:cubicBezTo>
                      <a:pt x="332" y="329"/>
                      <a:pt x="341" y="338"/>
                      <a:pt x="360" y="336"/>
                    </a:cubicBezTo>
                    <a:cubicBezTo>
                      <a:pt x="379" y="334"/>
                      <a:pt x="414" y="321"/>
                      <a:pt x="432" y="316"/>
                    </a:cubicBezTo>
                    <a:cubicBezTo>
                      <a:pt x="450" y="311"/>
                      <a:pt x="455" y="312"/>
                      <a:pt x="468" y="304"/>
                    </a:cubicBezTo>
                    <a:cubicBezTo>
                      <a:pt x="481" y="296"/>
                      <a:pt x="494" y="281"/>
                      <a:pt x="512" y="268"/>
                    </a:cubicBezTo>
                    <a:cubicBezTo>
                      <a:pt x="530" y="255"/>
                      <a:pt x="557" y="238"/>
                      <a:pt x="576" y="224"/>
                    </a:cubicBezTo>
                    <a:cubicBezTo>
                      <a:pt x="595" y="210"/>
                      <a:pt x="610" y="201"/>
                      <a:pt x="624" y="184"/>
                    </a:cubicBezTo>
                    <a:cubicBezTo>
                      <a:pt x="638" y="167"/>
                      <a:pt x="648" y="145"/>
                      <a:pt x="660" y="120"/>
                    </a:cubicBezTo>
                    <a:cubicBezTo>
                      <a:pt x="672" y="95"/>
                      <a:pt x="684" y="63"/>
                      <a:pt x="696" y="32"/>
                    </a:cubicBezTo>
                  </a:path>
                </a:pathLst>
              </a:custGeom>
              <a:noFill/>
              <a:ln w="12700" cmpd="sng">
                <a:solidFill>
                  <a:srgbClr val="FF66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17429" name="Freeform 21"/>
          <p:cNvSpPr>
            <a:spLocks/>
          </p:cNvSpPr>
          <p:nvPr/>
        </p:nvSpPr>
        <p:spPr bwMode="auto">
          <a:xfrm>
            <a:off x="5187950" y="2781300"/>
            <a:ext cx="1136650" cy="271463"/>
          </a:xfrm>
          <a:custGeom>
            <a:avLst/>
            <a:gdLst>
              <a:gd name="T0" fmla="*/ 0 w 716"/>
              <a:gd name="T1" fmla="*/ 0 h 171"/>
              <a:gd name="T2" fmla="*/ 64 w 716"/>
              <a:gd name="T3" fmla="*/ 56 h 171"/>
              <a:gd name="T4" fmla="*/ 112 w 716"/>
              <a:gd name="T5" fmla="*/ 100 h 171"/>
              <a:gd name="T6" fmla="*/ 180 w 716"/>
              <a:gd name="T7" fmla="*/ 136 h 171"/>
              <a:gd name="T8" fmla="*/ 252 w 716"/>
              <a:gd name="T9" fmla="*/ 160 h 171"/>
              <a:gd name="T10" fmla="*/ 348 w 716"/>
              <a:gd name="T11" fmla="*/ 168 h 171"/>
              <a:gd name="T12" fmla="*/ 408 w 716"/>
              <a:gd name="T13" fmla="*/ 168 h 171"/>
              <a:gd name="T14" fmla="*/ 476 w 716"/>
              <a:gd name="T15" fmla="*/ 152 h 171"/>
              <a:gd name="T16" fmla="*/ 564 w 716"/>
              <a:gd name="T17" fmla="*/ 116 h 171"/>
              <a:gd name="T18" fmla="*/ 628 w 716"/>
              <a:gd name="T19" fmla="*/ 84 h 171"/>
              <a:gd name="T20" fmla="*/ 716 w 716"/>
              <a:gd name="T21" fmla="*/ 0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16" h="171">
                <a:moveTo>
                  <a:pt x="0" y="0"/>
                </a:moveTo>
                <a:cubicBezTo>
                  <a:pt x="22" y="19"/>
                  <a:pt x="45" y="39"/>
                  <a:pt x="64" y="56"/>
                </a:cubicBezTo>
                <a:cubicBezTo>
                  <a:pt x="83" y="73"/>
                  <a:pt x="93" y="87"/>
                  <a:pt x="112" y="100"/>
                </a:cubicBezTo>
                <a:cubicBezTo>
                  <a:pt x="131" y="113"/>
                  <a:pt x="157" y="126"/>
                  <a:pt x="180" y="136"/>
                </a:cubicBezTo>
                <a:cubicBezTo>
                  <a:pt x="203" y="146"/>
                  <a:pt x="224" y="155"/>
                  <a:pt x="252" y="160"/>
                </a:cubicBezTo>
                <a:cubicBezTo>
                  <a:pt x="280" y="165"/>
                  <a:pt x="322" y="167"/>
                  <a:pt x="348" y="168"/>
                </a:cubicBezTo>
                <a:cubicBezTo>
                  <a:pt x="374" y="169"/>
                  <a:pt x="387" y="171"/>
                  <a:pt x="408" y="168"/>
                </a:cubicBezTo>
                <a:cubicBezTo>
                  <a:pt x="429" y="165"/>
                  <a:pt x="450" y="161"/>
                  <a:pt x="476" y="152"/>
                </a:cubicBezTo>
                <a:cubicBezTo>
                  <a:pt x="502" y="143"/>
                  <a:pt x="539" y="127"/>
                  <a:pt x="564" y="116"/>
                </a:cubicBezTo>
                <a:cubicBezTo>
                  <a:pt x="589" y="105"/>
                  <a:pt x="603" y="103"/>
                  <a:pt x="628" y="84"/>
                </a:cubicBezTo>
                <a:cubicBezTo>
                  <a:pt x="653" y="65"/>
                  <a:pt x="684" y="32"/>
                  <a:pt x="716" y="0"/>
                </a:cubicBezTo>
              </a:path>
            </a:pathLst>
          </a:custGeom>
          <a:noFill/>
          <a:ln w="12700" cmpd="sng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30" name="Freeform 22"/>
          <p:cNvSpPr>
            <a:spLocks/>
          </p:cNvSpPr>
          <p:nvPr/>
        </p:nvSpPr>
        <p:spPr bwMode="auto">
          <a:xfrm>
            <a:off x="5772150" y="3117850"/>
            <a:ext cx="349250" cy="1073150"/>
          </a:xfrm>
          <a:custGeom>
            <a:avLst/>
            <a:gdLst>
              <a:gd name="T0" fmla="*/ 0 w 220"/>
              <a:gd name="T1" fmla="*/ 0 h 676"/>
              <a:gd name="T2" fmla="*/ 0 w 220"/>
              <a:gd name="T3" fmla="*/ 676 h 676"/>
              <a:gd name="T4" fmla="*/ 220 w 220"/>
              <a:gd name="T5" fmla="*/ 676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0" h="676">
                <a:moveTo>
                  <a:pt x="0" y="0"/>
                </a:moveTo>
                <a:lnTo>
                  <a:pt x="0" y="676"/>
                </a:lnTo>
                <a:lnTo>
                  <a:pt x="220" y="676"/>
                </a:lnTo>
              </a:path>
            </a:pathLst>
          </a:custGeom>
          <a:noFill/>
          <a:ln w="19050" cmpd="sng">
            <a:solidFill>
              <a:srgbClr val="FFCC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31" name="Text Box 23"/>
          <p:cNvSpPr txBox="1">
            <a:spLocks noChangeArrowheads="1"/>
          </p:cNvSpPr>
          <p:nvPr/>
        </p:nvSpPr>
        <p:spPr bwMode="auto">
          <a:xfrm>
            <a:off x="6134100" y="2946400"/>
            <a:ext cx="1803400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van der Waals, electrostatic, and other non-bonding forces</a:t>
            </a:r>
          </a:p>
        </p:txBody>
      </p:sp>
      <p:sp>
        <p:nvSpPr>
          <p:cNvPr id="17432" name="Text Box 24"/>
          <p:cNvSpPr txBox="1">
            <a:spLocks noChangeArrowheads="1"/>
          </p:cNvSpPr>
          <p:nvPr/>
        </p:nvSpPr>
        <p:spPr bwMode="auto">
          <a:xfrm>
            <a:off x="6146800" y="3898900"/>
            <a:ext cx="16637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Dihedral angle torsion forces</a:t>
            </a:r>
          </a:p>
        </p:txBody>
      </p:sp>
      <p:sp>
        <p:nvSpPr>
          <p:cNvPr id="17433" name="Text Box 25"/>
          <p:cNvSpPr txBox="1">
            <a:spLocks noChangeArrowheads="1"/>
          </p:cNvSpPr>
          <p:nvPr/>
        </p:nvSpPr>
        <p:spPr bwMode="auto">
          <a:xfrm>
            <a:off x="5626100" y="4648200"/>
            <a:ext cx="2159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Hydrogen bond range</a:t>
            </a:r>
          </a:p>
        </p:txBody>
      </p:sp>
      <p:sp>
        <p:nvSpPr>
          <p:cNvPr id="17434" name="Text Box 26"/>
          <p:cNvSpPr txBox="1">
            <a:spLocks noChangeArrowheads="1"/>
          </p:cNvSpPr>
          <p:nvPr/>
        </p:nvSpPr>
        <p:spPr bwMode="auto">
          <a:xfrm>
            <a:off x="4775200" y="5067300"/>
            <a:ext cx="1193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Salt bridges</a:t>
            </a:r>
          </a:p>
        </p:txBody>
      </p:sp>
      <p:sp>
        <p:nvSpPr>
          <p:cNvPr id="17435" name="Text Box 27"/>
          <p:cNvSpPr txBox="1">
            <a:spLocks noChangeArrowheads="1"/>
          </p:cNvSpPr>
          <p:nvPr/>
        </p:nvSpPr>
        <p:spPr bwMode="auto">
          <a:xfrm>
            <a:off x="4051300" y="5524500"/>
            <a:ext cx="26543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Covalent bond bending forces</a:t>
            </a:r>
          </a:p>
        </p:txBody>
      </p:sp>
      <p:sp>
        <p:nvSpPr>
          <p:cNvPr id="17436" name="Text Box 28"/>
          <p:cNvSpPr txBox="1">
            <a:spLocks noChangeArrowheads="1"/>
          </p:cNvSpPr>
          <p:nvPr/>
        </p:nvSpPr>
        <p:spPr bwMode="auto">
          <a:xfrm>
            <a:off x="3213100" y="5918200"/>
            <a:ext cx="31623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Covalent bond stretching central forces</a:t>
            </a:r>
          </a:p>
        </p:txBody>
      </p:sp>
      <p:sp>
        <p:nvSpPr>
          <p:cNvPr id="17437" name="Line 29"/>
          <p:cNvSpPr>
            <a:spLocks noChangeShapeType="1"/>
          </p:cNvSpPr>
          <p:nvPr/>
        </p:nvSpPr>
        <p:spPr bwMode="auto">
          <a:xfrm>
            <a:off x="6527800" y="2730500"/>
            <a:ext cx="0" cy="2413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38" name="Freeform 30"/>
          <p:cNvSpPr>
            <a:spLocks/>
          </p:cNvSpPr>
          <p:nvPr/>
        </p:nvSpPr>
        <p:spPr bwMode="auto">
          <a:xfrm>
            <a:off x="4775200" y="3568700"/>
            <a:ext cx="876300" cy="1257300"/>
          </a:xfrm>
          <a:custGeom>
            <a:avLst/>
            <a:gdLst>
              <a:gd name="T0" fmla="*/ 480 w 552"/>
              <a:gd name="T1" fmla="*/ 0 h 792"/>
              <a:gd name="T2" fmla="*/ 0 w 552"/>
              <a:gd name="T3" fmla="*/ 792 h 792"/>
              <a:gd name="T4" fmla="*/ 552 w 552"/>
              <a:gd name="T5" fmla="*/ 79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52" h="792">
                <a:moveTo>
                  <a:pt x="480" y="0"/>
                </a:moveTo>
                <a:lnTo>
                  <a:pt x="0" y="792"/>
                </a:lnTo>
                <a:lnTo>
                  <a:pt x="552" y="792"/>
                </a:lnTo>
              </a:path>
            </a:pathLst>
          </a:custGeom>
          <a:noFill/>
          <a:ln w="15875">
            <a:solidFill>
              <a:srgbClr val="FF66CC"/>
            </a:solidFill>
            <a:round/>
            <a:headEnd type="none" w="med" len="med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39" name="Freeform 31"/>
          <p:cNvSpPr>
            <a:spLocks/>
          </p:cNvSpPr>
          <p:nvPr/>
        </p:nvSpPr>
        <p:spPr bwMode="auto">
          <a:xfrm>
            <a:off x="4279900" y="4940300"/>
            <a:ext cx="495300" cy="292100"/>
          </a:xfrm>
          <a:custGeom>
            <a:avLst/>
            <a:gdLst>
              <a:gd name="T0" fmla="*/ 0 w 312"/>
              <a:gd name="T1" fmla="*/ 0 h 184"/>
              <a:gd name="T2" fmla="*/ 0 w 312"/>
              <a:gd name="T3" fmla="*/ 184 h 184"/>
              <a:gd name="T4" fmla="*/ 312 w 312"/>
              <a:gd name="T5" fmla="*/ 18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12" h="184">
                <a:moveTo>
                  <a:pt x="0" y="0"/>
                </a:moveTo>
                <a:lnTo>
                  <a:pt x="0" y="184"/>
                </a:lnTo>
                <a:lnTo>
                  <a:pt x="312" y="184"/>
                </a:lnTo>
              </a:path>
            </a:pathLst>
          </a:custGeom>
          <a:noFill/>
          <a:ln w="15875">
            <a:solidFill>
              <a:srgbClr val="33CC33"/>
            </a:solidFill>
            <a:round/>
            <a:headEnd type="none" w="med" len="med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40" name="Freeform 32"/>
          <p:cNvSpPr>
            <a:spLocks/>
          </p:cNvSpPr>
          <p:nvPr/>
        </p:nvSpPr>
        <p:spPr bwMode="auto">
          <a:xfrm>
            <a:off x="3467100" y="5435600"/>
            <a:ext cx="533400" cy="254000"/>
          </a:xfrm>
          <a:custGeom>
            <a:avLst/>
            <a:gdLst>
              <a:gd name="T0" fmla="*/ 0 w 336"/>
              <a:gd name="T1" fmla="*/ 0 h 160"/>
              <a:gd name="T2" fmla="*/ 0 w 336"/>
              <a:gd name="T3" fmla="*/ 160 h 160"/>
              <a:gd name="T4" fmla="*/ 336 w 336"/>
              <a:gd name="T5" fmla="*/ 160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36" h="160">
                <a:moveTo>
                  <a:pt x="0" y="0"/>
                </a:moveTo>
                <a:lnTo>
                  <a:pt x="0" y="160"/>
                </a:lnTo>
                <a:lnTo>
                  <a:pt x="336" y="160"/>
                </a:lnTo>
              </a:path>
            </a:pathLst>
          </a:custGeom>
          <a:noFill/>
          <a:ln w="19050" cmpd="sng">
            <a:solidFill>
              <a:srgbClr val="000099"/>
            </a:solidFill>
            <a:round/>
            <a:headEnd type="none" w="med" len="med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41" name="Line 33"/>
          <p:cNvSpPr>
            <a:spLocks noChangeShapeType="1"/>
          </p:cNvSpPr>
          <p:nvPr/>
        </p:nvSpPr>
        <p:spPr bwMode="auto">
          <a:xfrm>
            <a:off x="2870200" y="6057900"/>
            <a:ext cx="355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42" name="Rectangle 34"/>
          <p:cNvSpPr>
            <a:spLocks noChangeArrowheads="1"/>
          </p:cNvSpPr>
          <p:nvPr/>
        </p:nvSpPr>
        <p:spPr bwMode="auto">
          <a:xfrm>
            <a:off x="0" y="0"/>
            <a:ext cx="9144000" cy="9969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How can constraint theory be applied to proteins?</a:t>
            </a:r>
            <a:endParaRPr lang="en-US" sz="2400" b="1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 defTabSz="914400" eaLnBrk="0" fontAlgn="base" hangingPunct="0">
              <a:spcBef>
                <a:spcPct val="25000"/>
              </a:spcBef>
              <a:spcAft>
                <a:spcPct val="0"/>
              </a:spcAft>
            </a:pPr>
            <a:r>
              <a:rPr lang="en-US" sz="2000" b="1"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</a:rPr>
              <a:t>Microscopic interactions do not cleanly separate into strong and weak</a:t>
            </a:r>
          </a:p>
        </p:txBody>
      </p:sp>
      <p:sp>
        <p:nvSpPr>
          <p:cNvPr id="17443" name="Text Box 35"/>
          <p:cNvSpPr txBox="1">
            <a:spLocks noChangeArrowheads="1"/>
          </p:cNvSpPr>
          <p:nvPr/>
        </p:nvSpPr>
        <p:spPr bwMode="auto">
          <a:xfrm>
            <a:off x="161925" y="1114425"/>
            <a:ext cx="5830888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Jacobs, et. al., p357 in </a:t>
            </a:r>
            <a:r>
              <a:rPr lang="ja-JP" altLang="en-US" sz="1600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rPr>
              <a:t>“</a:t>
            </a:r>
            <a:r>
              <a:rPr lang="en-US" sz="16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Rigidity Theory and Applications</a:t>
            </a:r>
            <a:r>
              <a:rPr lang="ja-JP" altLang="en-US" sz="1600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rPr>
              <a:t>”</a:t>
            </a:r>
            <a:r>
              <a:rPr lang="en-US" sz="16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,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Eds. M.F. Thorpe and P.M. Duxbury, Kluwer-Academic (1999).</a:t>
            </a:r>
          </a:p>
        </p:txBody>
      </p:sp>
    </p:spTree>
    <p:extLst>
      <p:ext uri="{BB962C8B-B14F-4D97-AF65-F5344CB8AC3E}">
        <p14:creationId xmlns:p14="http://schemas.microsoft.com/office/powerpoint/2010/main" val="2939752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 Box 37"/>
          <p:cNvSpPr txBox="1">
            <a:spLocks noChangeArrowheads="1"/>
          </p:cNvSpPr>
          <p:nvPr/>
        </p:nvSpPr>
        <p:spPr bwMode="auto">
          <a:xfrm>
            <a:off x="8077200" y="5957888"/>
            <a:ext cx="5461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</a:rPr>
              <a:t>T</a:t>
            </a:r>
          </a:p>
        </p:txBody>
      </p:sp>
      <p:cxnSp>
        <p:nvCxnSpPr>
          <p:cNvPr id="20482" name="Straight Connector 70"/>
          <p:cNvCxnSpPr>
            <a:cxnSpLocks noChangeShapeType="1"/>
          </p:cNvCxnSpPr>
          <p:nvPr/>
        </p:nvCxnSpPr>
        <p:spPr bwMode="auto">
          <a:xfrm>
            <a:off x="1200150" y="3130550"/>
            <a:ext cx="3263900" cy="355600"/>
          </a:xfrm>
          <a:prstGeom prst="line">
            <a:avLst/>
          </a:prstGeom>
          <a:noFill/>
          <a:ln w="101600">
            <a:solidFill>
              <a:srgbClr val="47AD1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0483" name="Straight Connector 66"/>
          <p:cNvCxnSpPr>
            <a:cxnSpLocks noChangeShapeType="1"/>
          </p:cNvCxnSpPr>
          <p:nvPr/>
        </p:nvCxnSpPr>
        <p:spPr bwMode="auto">
          <a:xfrm>
            <a:off x="4438650" y="3479800"/>
            <a:ext cx="3644900" cy="1606550"/>
          </a:xfrm>
          <a:prstGeom prst="line">
            <a:avLst/>
          </a:prstGeom>
          <a:noFill/>
          <a:ln w="101600">
            <a:solidFill>
              <a:srgbClr val="47AD1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0485" name="Text Box 16"/>
          <p:cNvSpPr txBox="1">
            <a:spLocks noChangeArrowheads="1"/>
          </p:cNvSpPr>
          <p:nvPr/>
        </p:nvSpPr>
        <p:spPr bwMode="auto">
          <a:xfrm>
            <a:off x="1385888" y="3227388"/>
            <a:ext cx="9509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99"/>
                </a:solidFill>
              </a:rPr>
              <a:t>Helix</a:t>
            </a:r>
          </a:p>
        </p:txBody>
      </p:sp>
      <p:grpSp>
        <p:nvGrpSpPr>
          <p:cNvPr id="20486" name="Group 23"/>
          <p:cNvGrpSpPr>
            <a:grpSpLocks/>
          </p:cNvGrpSpPr>
          <p:nvPr/>
        </p:nvGrpSpPr>
        <p:grpSpPr bwMode="auto">
          <a:xfrm rot="2592825">
            <a:off x="2171700" y="1855788"/>
            <a:ext cx="1419225" cy="274637"/>
            <a:chOff x="1464" y="2678"/>
            <a:chExt cx="1678" cy="697"/>
          </a:xfrm>
        </p:grpSpPr>
        <p:sp>
          <p:nvSpPr>
            <p:cNvPr id="20539" name="Freeform 24"/>
            <p:cNvSpPr>
              <a:spLocks/>
            </p:cNvSpPr>
            <p:nvPr/>
          </p:nvSpPr>
          <p:spPr bwMode="auto">
            <a:xfrm>
              <a:off x="1464" y="2693"/>
              <a:ext cx="612" cy="682"/>
            </a:xfrm>
            <a:custGeom>
              <a:avLst/>
              <a:gdLst>
                <a:gd name="T0" fmla="*/ 0 w 612"/>
                <a:gd name="T1" fmla="*/ 357 h 682"/>
                <a:gd name="T2" fmla="*/ 84 w 612"/>
                <a:gd name="T3" fmla="*/ 61 h 682"/>
                <a:gd name="T4" fmla="*/ 176 w 612"/>
                <a:gd name="T5" fmla="*/ 635 h 682"/>
                <a:gd name="T6" fmla="*/ 86 w 612"/>
                <a:gd name="T7" fmla="*/ 341 h 682"/>
                <a:gd name="T8" fmla="*/ 164 w 612"/>
                <a:gd name="T9" fmla="*/ 55 h 682"/>
                <a:gd name="T10" fmla="*/ 266 w 612"/>
                <a:gd name="T11" fmla="*/ 623 h 682"/>
                <a:gd name="T12" fmla="*/ 178 w 612"/>
                <a:gd name="T13" fmla="*/ 349 h 682"/>
                <a:gd name="T14" fmla="*/ 262 w 612"/>
                <a:gd name="T15" fmla="*/ 61 h 682"/>
                <a:gd name="T16" fmla="*/ 350 w 612"/>
                <a:gd name="T17" fmla="*/ 629 h 682"/>
                <a:gd name="T18" fmla="*/ 262 w 612"/>
                <a:gd name="T19" fmla="*/ 345 h 682"/>
                <a:gd name="T20" fmla="*/ 340 w 612"/>
                <a:gd name="T21" fmla="*/ 47 h 682"/>
                <a:gd name="T22" fmla="*/ 436 w 612"/>
                <a:gd name="T23" fmla="*/ 627 h 682"/>
                <a:gd name="T24" fmla="*/ 348 w 612"/>
                <a:gd name="T25" fmla="*/ 343 h 682"/>
                <a:gd name="T26" fmla="*/ 436 w 612"/>
                <a:gd name="T27" fmla="*/ 63 h 682"/>
                <a:gd name="T28" fmla="*/ 522 w 612"/>
                <a:gd name="T29" fmla="*/ 633 h 682"/>
                <a:gd name="T30" fmla="*/ 432 w 612"/>
                <a:gd name="T31" fmla="*/ 343 h 682"/>
                <a:gd name="T32" fmla="*/ 522 w 612"/>
                <a:gd name="T33" fmla="*/ 57 h 682"/>
                <a:gd name="T34" fmla="*/ 612 w 612"/>
                <a:gd name="T35" fmla="*/ 629 h 682"/>
                <a:gd name="T36" fmla="*/ 524 w 612"/>
                <a:gd name="T37" fmla="*/ 349 h 68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12"/>
                <a:gd name="T58" fmla="*/ 0 h 682"/>
                <a:gd name="T59" fmla="*/ 612 w 612"/>
                <a:gd name="T60" fmla="*/ 682 h 68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12" h="682">
                  <a:moveTo>
                    <a:pt x="0" y="357"/>
                  </a:moveTo>
                  <a:cubicBezTo>
                    <a:pt x="27" y="186"/>
                    <a:pt x="55" y="15"/>
                    <a:pt x="84" y="61"/>
                  </a:cubicBezTo>
                  <a:cubicBezTo>
                    <a:pt x="113" y="107"/>
                    <a:pt x="176" y="588"/>
                    <a:pt x="176" y="635"/>
                  </a:cubicBezTo>
                  <a:cubicBezTo>
                    <a:pt x="176" y="682"/>
                    <a:pt x="88" y="438"/>
                    <a:pt x="86" y="341"/>
                  </a:cubicBezTo>
                  <a:cubicBezTo>
                    <a:pt x="84" y="244"/>
                    <a:pt x="134" y="8"/>
                    <a:pt x="164" y="55"/>
                  </a:cubicBezTo>
                  <a:cubicBezTo>
                    <a:pt x="194" y="102"/>
                    <a:pt x="264" y="574"/>
                    <a:pt x="266" y="623"/>
                  </a:cubicBezTo>
                  <a:cubicBezTo>
                    <a:pt x="268" y="672"/>
                    <a:pt x="179" y="443"/>
                    <a:pt x="178" y="349"/>
                  </a:cubicBezTo>
                  <a:cubicBezTo>
                    <a:pt x="177" y="255"/>
                    <a:pt x="233" y="15"/>
                    <a:pt x="262" y="61"/>
                  </a:cubicBezTo>
                  <a:cubicBezTo>
                    <a:pt x="291" y="107"/>
                    <a:pt x="350" y="582"/>
                    <a:pt x="350" y="629"/>
                  </a:cubicBezTo>
                  <a:cubicBezTo>
                    <a:pt x="350" y="676"/>
                    <a:pt x="264" y="442"/>
                    <a:pt x="262" y="345"/>
                  </a:cubicBezTo>
                  <a:cubicBezTo>
                    <a:pt x="260" y="248"/>
                    <a:pt x="311" y="0"/>
                    <a:pt x="340" y="47"/>
                  </a:cubicBezTo>
                  <a:cubicBezTo>
                    <a:pt x="369" y="94"/>
                    <a:pt x="435" y="578"/>
                    <a:pt x="436" y="627"/>
                  </a:cubicBezTo>
                  <a:cubicBezTo>
                    <a:pt x="437" y="676"/>
                    <a:pt x="348" y="437"/>
                    <a:pt x="348" y="343"/>
                  </a:cubicBezTo>
                  <a:cubicBezTo>
                    <a:pt x="348" y="249"/>
                    <a:pt x="407" y="15"/>
                    <a:pt x="436" y="63"/>
                  </a:cubicBezTo>
                  <a:cubicBezTo>
                    <a:pt x="465" y="111"/>
                    <a:pt x="523" y="586"/>
                    <a:pt x="522" y="633"/>
                  </a:cubicBezTo>
                  <a:cubicBezTo>
                    <a:pt x="521" y="680"/>
                    <a:pt x="432" y="439"/>
                    <a:pt x="432" y="343"/>
                  </a:cubicBezTo>
                  <a:cubicBezTo>
                    <a:pt x="432" y="247"/>
                    <a:pt x="492" y="9"/>
                    <a:pt x="522" y="57"/>
                  </a:cubicBezTo>
                  <a:cubicBezTo>
                    <a:pt x="552" y="105"/>
                    <a:pt x="612" y="580"/>
                    <a:pt x="612" y="629"/>
                  </a:cubicBezTo>
                  <a:cubicBezTo>
                    <a:pt x="612" y="678"/>
                    <a:pt x="568" y="513"/>
                    <a:pt x="524" y="349"/>
                  </a:cubicBezTo>
                </a:path>
              </a:pathLst>
            </a:custGeom>
            <a:noFill/>
            <a:ln w="9525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0540" name="Freeform 25"/>
            <p:cNvSpPr>
              <a:spLocks/>
            </p:cNvSpPr>
            <p:nvPr/>
          </p:nvSpPr>
          <p:spPr bwMode="auto">
            <a:xfrm>
              <a:off x="1993" y="2678"/>
              <a:ext cx="612" cy="682"/>
            </a:xfrm>
            <a:custGeom>
              <a:avLst/>
              <a:gdLst>
                <a:gd name="T0" fmla="*/ 0 w 612"/>
                <a:gd name="T1" fmla="*/ 357 h 682"/>
                <a:gd name="T2" fmla="*/ 84 w 612"/>
                <a:gd name="T3" fmla="*/ 61 h 682"/>
                <a:gd name="T4" fmla="*/ 176 w 612"/>
                <a:gd name="T5" fmla="*/ 635 h 682"/>
                <a:gd name="T6" fmla="*/ 86 w 612"/>
                <a:gd name="T7" fmla="*/ 341 h 682"/>
                <a:gd name="T8" fmla="*/ 164 w 612"/>
                <a:gd name="T9" fmla="*/ 55 h 682"/>
                <a:gd name="T10" fmla="*/ 266 w 612"/>
                <a:gd name="T11" fmla="*/ 623 h 682"/>
                <a:gd name="T12" fmla="*/ 178 w 612"/>
                <a:gd name="T13" fmla="*/ 349 h 682"/>
                <a:gd name="T14" fmla="*/ 262 w 612"/>
                <a:gd name="T15" fmla="*/ 61 h 682"/>
                <a:gd name="T16" fmla="*/ 350 w 612"/>
                <a:gd name="T17" fmla="*/ 629 h 682"/>
                <a:gd name="T18" fmla="*/ 262 w 612"/>
                <a:gd name="T19" fmla="*/ 345 h 682"/>
                <a:gd name="T20" fmla="*/ 340 w 612"/>
                <a:gd name="T21" fmla="*/ 47 h 682"/>
                <a:gd name="T22" fmla="*/ 436 w 612"/>
                <a:gd name="T23" fmla="*/ 627 h 682"/>
                <a:gd name="T24" fmla="*/ 348 w 612"/>
                <a:gd name="T25" fmla="*/ 343 h 682"/>
                <a:gd name="T26" fmla="*/ 436 w 612"/>
                <a:gd name="T27" fmla="*/ 63 h 682"/>
                <a:gd name="T28" fmla="*/ 522 w 612"/>
                <a:gd name="T29" fmla="*/ 633 h 682"/>
                <a:gd name="T30" fmla="*/ 432 w 612"/>
                <a:gd name="T31" fmla="*/ 343 h 682"/>
                <a:gd name="T32" fmla="*/ 522 w 612"/>
                <a:gd name="T33" fmla="*/ 57 h 682"/>
                <a:gd name="T34" fmla="*/ 612 w 612"/>
                <a:gd name="T35" fmla="*/ 629 h 682"/>
                <a:gd name="T36" fmla="*/ 524 w 612"/>
                <a:gd name="T37" fmla="*/ 349 h 68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12"/>
                <a:gd name="T58" fmla="*/ 0 h 682"/>
                <a:gd name="T59" fmla="*/ 612 w 612"/>
                <a:gd name="T60" fmla="*/ 682 h 68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12" h="682">
                  <a:moveTo>
                    <a:pt x="0" y="357"/>
                  </a:moveTo>
                  <a:cubicBezTo>
                    <a:pt x="27" y="186"/>
                    <a:pt x="55" y="15"/>
                    <a:pt x="84" y="61"/>
                  </a:cubicBezTo>
                  <a:cubicBezTo>
                    <a:pt x="113" y="107"/>
                    <a:pt x="176" y="588"/>
                    <a:pt x="176" y="635"/>
                  </a:cubicBezTo>
                  <a:cubicBezTo>
                    <a:pt x="176" y="682"/>
                    <a:pt x="88" y="438"/>
                    <a:pt x="86" y="341"/>
                  </a:cubicBezTo>
                  <a:cubicBezTo>
                    <a:pt x="84" y="244"/>
                    <a:pt x="134" y="8"/>
                    <a:pt x="164" y="55"/>
                  </a:cubicBezTo>
                  <a:cubicBezTo>
                    <a:pt x="194" y="102"/>
                    <a:pt x="264" y="574"/>
                    <a:pt x="266" y="623"/>
                  </a:cubicBezTo>
                  <a:cubicBezTo>
                    <a:pt x="268" y="672"/>
                    <a:pt x="179" y="443"/>
                    <a:pt x="178" y="349"/>
                  </a:cubicBezTo>
                  <a:cubicBezTo>
                    <a:pt x="177" y="255"/>
                    <a:pt x="233" y="15"/>
                    <a:pt x="262" y="61"/>
                  </a:cubicBezTo>
                  <a:cubicBezTo>
                    <a:pt x="291" y="107"/>
                    <a:pt x="350" y="582"/>
                    <a:pt x="350" y="629"/>
                  </a:cubicBezTo>
                  <a:cubicBezTo>
                    <a:pt x="350" y="676"/>
                    <a:pt x="264" y="442"/>
                    <a:pt x="262" y="345"/>
                  </a:cubicBezTo>
                  <a:cubicBezTo>
                    <a:pt x="260" y="248"/>
                    <a:pt x="311" y="0"/>
                    <a:pt x="340" y="47"/>
                  </a:cubicBezTo>
                  <a:cubicBezTo>
                    <a:pt x="369" y="94"/>
                    <a:pt x="435" y="578"/>
                    <a:pt x="436" y="627"/>
                  </a:cubicBezTo>
                  <a:cubicBezTo>
                    <a:pt x="437" y="676"/>
                    <a:pt x="348" y="437"/>
                    <a:pt x="348" y="343"/>
                  </a:cubicBezTo>
                  <a:cubicBezTo>
                    <a:pt x="348" y="249"/>
                    <a:pt x="407" y="15"/>
                    <a:pt x="436" y="63"/>
                  </a:cubicBezTo>
                  <a:cubicBezTo>
                    <a:pt x="465" y="111"/>
                    <a:pt x="523" y="586"/>
                    <a:pt x="522" y="633"/>
                  </a:cubicBezTo>
                  <a:cubicBezTo>
                    <a:pt x="521" y="680"/>
                    <a:pt x="432" y="439"/>
                    <a:pt x="432" y="343"/>
                  </a:cubicBezTo>
                  <a:cubicBezTo>
                    <a:pt x="432" y="247"/>
                    <a:pt x="492" y="9"/>
                    <a:pt x="522" y="57"/>
                  </a:cubicBezTo>
                  <a:cubicBezTo>
                    <a:pt x="552" y="105"/>
                    <a:pt x="612" y="580"/>
                    <a:pt x="612" y="629"/>
                  </a:cubicBezTo>
                  <a:cubicBezTo>
                    <a:pt x="612" y="678"/>
                    <a:pt x="568" y="513"/>
                    <a:pt x="524" y="349"/>
                  </a:cubicBezTo>
                </a:path>
              </a:pathLst>
            </a:custGeom>
            <a:noFill/>
            <a:ln w="9525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0541" name="Freeform 26"/>
            <p:cNvSpPr>
              <a:spLocks/>
            </p:cNvSpPr>
            <p:nvPr/>
          </p:nvSpPr>
          <p:spPr bwMode="auto">
            <a:xfrm>
              <a:off x="2530" y="2679"/>
              <a:ext cx="612" cy="682"/>
            </a:xfrm>
            <a:custGeom>
              <a:avLst/>
              <a:gdLst>
                <a:gd name="T0" fmla="*/ 0 w 612"/>
                <a:gd name="T1" fmla="*/ 357 h 682"/>
                <a:gd name="T2" fmla="*/ 84 w 612"/>
                <a:gd name="T3" fmla="*/ 61 h 682"/>
                <a:gd name="T4" fmla="*/ 176 w 612"/>
                <a:gd name="T5" fmla="*/ 635 h 682"/>
                <a:gd name="T6" fmla="*/ 86 w 612"/>
                <a:gd name="T7" fmla="*/ 341 h 682"/>
                <a:gd name="T8" fmla="*/ 164 w 612"/>
                <a:gd name="T9" fmla="*/ 55 h 682"/>
                <a:gd name="T10" fmla="*/ 266 w 612"/>
                <a:gd name="T11" fmla="*/ 623 h 682"/>
                <a:gd name="T12" fmla="*/ 178 w 612"/>
                <a:gd name="T13" fmla="*/ 349 h 682"/>
                <a:gd name="T14" fmla="*/ 262 w 612"/>
                <a:gd name="T15" fmla="*/ 61 h 682"/>
                <a:gd name="T16" fmla="*/ 350 w 612"/>
                <a:gd name="T17" fmla="*/ 629 h 682"/>
                <a:gd name="T18" fmla="*/ 262 w 612"/>
                <a:gd name="T19" fmla="*/ 345 h 682"/>
                <a:gd name="T20" fmla="*/ 340 w 612"/>
                <a:gd name="T21" fmla="*/ 47 h 682"/>
                <a:gd name="T22" fmla="*/ 436 w 612"/>
                <a:gd name="T23" fmla="*/ 627 h 682"/>
                <a:gd name="T24" fmla="*/ 348 w 612"/>
                <a:gd name="T25" fmla="*/ 343 h 682"/>
                <a:gd name="T26" fmla="*/ 436 w 612"/>
                <a:gd name="T27" fmla="*/ 63 h 682"/>
                <a:gd name="T28" fmla="*/ 522 w 612"/>
                <a:gd name="T29" fmla="*/ 633 h 682"/>
                <a:gd name="T30" fmla="*/ 432 w 612"/>
                <a:gd name="T31" fmla="*/ 343 h 682"/>
                <a:gd name="T32" fmla="*/ 522 w 612"/>
                <a:gd name="T33" fmla="*/ 57 h 682"/>
                <a:gd name="T34" fmla="*/ 612 w 612"/>
                <a:gd name="T35" fmla="*/ 629 h 682"/>
                <a:gd name="T36" fmla="*/ 524 w 612"/>
                <a:gd name="T37" fmla="*/ 349 h 68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12"/>
                <a:gd name="T58" fmla="*/ 0 h 682"/>
                <a:gd name="T59" fmla="*/ 612 w 612"/>
                <a:gd name="T60" fmla="*/ 682 h 68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12" h="682">
                  <a:moveTo>
                    <a:pt x="0" y="357"/>
                  </a:moveTo>
                  <a:cubicBezTo>
                    <a:pt x="27" y="186"/>
                    <a:pt x="55" y="15"/>
                    <a:pt x="84" y="61"/>
                  </a:cubicBezTo>
                  <a:cubicBezTo>
                    <a:pt x="113" y="107"/>
                    <a:pt x="176" y="588"/>
                    <a:pt x="176" y="635"/>
                  </a:cubicBezTo>
                  <a:cubicBezTo>
                    <a:pt x="176" y="682"/>
                    <a:pt x="88" y="438"/>
                    <a:pt x="86" y="341"/>
                  </a:cubicBezTo>
                  <a:cubicBezTo>
                    <a:pt x="84" y="244"/>
                    <a:pt x="134" y="8"/>
                    <a:pt x="164" y="55"/>
                  </a:cubicBezTo>
                  <a:cubicBezTo>
                    <a:pt x="194" y="102"/>
                    <a:pt x="264" y="574"/>
                    <a:pt x="266" y="623"/>
                  </a:cubicBezTo>
                  <a:cubicBezTo>
                    <a:pt x="268" y="672"/>
                    <a:pt x="179" y="443"/>
                    <a:pt x="178" y="349"/>
                  </a:cubicBezTo>
                  <a:cubicBezTo>
                    <a:pt x="177" y="255"/>
                    <a:pt x="233" y="15"/>
                    <a:pt x="262" y="61"/>
                  </a:cubicBezTo>
                  <a:cubicBezTo>
                    <a:pt x="291" y="107"/>
                    <a:pt x="350" y="582"/>
                    <a:pt x="350" y="629"/>
                  </a:cubicBezTo>
                  <a:cubicBezTo>
                    <a:pt x="350" y="676"/>
                    <a:pt x="264" y="442"/>
                    <a:pt x="262" y="345"/>
                  </a:cubicBezTo>
                  <a:cubicBezTo>
                    <a:pt x="260" y="248"/>
                    <a:pt x="311" y="0"/>
                    <a:pt x="340" y="47"/>
                  </a:cubicBezTo>
                  <a:cubicBezTo>
                    <a:pt x="369" y="94"/>
                    <a:pt x="435" y="578"/>
                    <a:pt x="436" y="627"/>
                  </a:cubicBezTo>
                  <a:cubicBezTo>
                    <a:pt x="437" y="676"/>
                    <a:pt x="348" y="437"/>
                    <a:pt x="348" y="343"/>
                  </a:cubicBezTo>
                  <a:cubicBezTo>
                    <a:pt x="348" y="249"/>
                    <a:pt x="407" y="15"/>
                    <a:pt x="436" y="63"/>
                  </a:cubicBezTo>
                  <a:cubicBezTo>
                    <a:pt x="465" y="111"/>
                    <a:pt x="523" y="586"/>
                    <a:pt x="522" y="633"/>
                  </a:cubicBezTo>
                  <a:cubicBezTo>
                    <a:pt x="521" y="680"/>
                    <a:pt x="432" y="439"/>
                    <a:pt x="432" y="343"/>
                  </a:cubicBezTo>
                  <a:cubicBezTo>
                    <a:pt x="432" y="247"/>
                    <a:pt x="492" y="9"/>
                    <a:pt x="522" y="57"/>
                  </a:cubicBezTo>
                  <a:cubicBezTo>
                    <a:pt x="552" y="105"/>
                    <a:pt x="612" y="580"/>
                    <a:pt x="612" y="629"/>
                  </a:cubicBezTo>
                  <a:cubicBezTo>
                    <a:pt x="612" y="678"/>
                    <a:pt x="568" y="513"/>
                    <a:pt x="524" y="349"/>
                  </a:cubicBezTo>
                </a:path>
              </a:pathLst>
            </a:custGeom>
            <a:noFill/>
            <a:ln w="9525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20487" name="Freeform 27"/>
          <p:cNvSpPr>
            <a:spLocks/>
          </p:cNvSpPr>
          <p:nvPr/>
        </p:nvSpPr>
        <p:spPr bwMode="auto">
          <a:xfrm rot="614467">
            <a:off x="5613400" y="1409700"/>
            <a:ext cx="1155700" cy="1095375"/>
          </a:xfrm>
          <a:custGeom>
            <a:avLst/>
            <a:gdLst>
              <a:gd name="T0" fmla="*/ 2147483647 w 1192"/>
              <a:gd name="T1" fmla="*/ 2147483647 h 1316"/>
              <a:gd name="T2" fmla="*/ 2147483647 w 1192"/>
              <a:gd name="T3" fmla="*/ 2147483647 h 1316"/>
              <a:gd name="T4" fmla="*/ 2147483647 w 1192"/>
              <a:gd name="T5" fmla="*/ 2147483647 h 1316"/>
              <a:gd name="T6" fmla="*/ 2147483647 w 1192"/>
              <a:gd name="T7" fmla="*/ 2147483647 h 1316"/>
              <a:gd name="T8" fmla="*/ 2147483647 w 1192"/>
              <a:gd name="T9" fmla="*/ 2147483647 h 1316"/>
              <a:gd name="T10" fmla="*/ 2147483647 w 1192"/>
              <a:gd name="T11" fmla="*/ 2147483647 h 1316"/>
              <a:gd name="T12" fmla="*/ 2147483647 w 1192"/>
              <a:gd name="T13" fmla="*/ 2147483647 h 1316"/>
              <a:gd name="T14" fmla="*/ 0 w 1192"/>
              <a:gd name="T15" fmla="*/ 2147483647 h 1316"/>
              <a:gd name="T16" fmla="*/ 2147483647 w 1192"/>
              <a:gd name="T17" fmla="*/ 2147483647 h 1316"/>
              <a:gd name="T18" fmla="*/ 2147483647 w 1192"/>
              <a:gd name="T19" fmla="*/ 2147483647 h 1316"/>
              <a:gd name="T20" fmla="*/ 2147483647 w 1192"/>
              <a:gd name="T21" fmla="*/ 2147483647 h 1316"/>
              <a:gd name="T22" fmla="*/ 2147483647 w 1192"/>
              <a:gd name="T23" fmla="*/ 2147483647 h 1316"/>
              <a:gd name="T24" fmla="*/ 2147483647 w 1192"/>
              <a:gd name="T25" fmla="*/ 2147483647 h 1316"/>
              <a:gd name="T26" fmla="*/ 2147483647 w 1192"/>
              <a:gd name="T27" fmla="*/ 2147483647 h 1316"/>
              <a:gd name="T28" fmla="*/ 2147483647 w 1192"/>
              <a:gd name="T29" fmla="*/ 2147483647 h 1316"/>
              <a:gd name="T30" fmla="*/ 2147483647 w 1192"/>
              <a:gd name="T31" fmla="*/ 2147483647 h 1316"/>
              <a:gd name="T32" fmla="*/ 2147483647 w 1192"/>
              <a:gd name="T33" fmla="*/ 2147483647 h 1316"/>
              <a:gd name="T34" fmla="*/ 2147483647 w 1192"/>
              <a:gd name="T35" fmla="*/ 2147483647 h 1316"/>
              <a:gd name="T36" fmla="*/ 2147483647 w 1192"/>
              <a:gd name="T37" fmla="*/ 2147483647 h 1316"/>
              <a:gd name="T38" fmla="*/ 2147483647 w 1192"/>
              <a:gd name="T39" fmla="*/ 2147483647 h 1316"/>
              <a:gd name="T40" fmla="*/ 2147483647 w 1192"/>
              <a:gd name="T41" fmla="*/ 2147483647 h 1316"/>
              <a:gd name="T42" fmla="*/ 2147483647 w 1192"/>
              <a:gd name="T43" fmla="*/ 2147483647 h 1316"/>
              <a:gd name="T44" fmla="*/ 2147483647 w 1192"/>
              <a:gd name="T45" fmla="*/ 2147483647 h 1316"/>
              <a:gd name="T46" fmla="*/ 2147483647 w 1192"/>
              <a:gd name="T47" fmla="*/ 2147483647 h 1316"/>
              <a:gd name="T48" fmla="*/ 2147483647 w 1192"/>
              <a:gd name="T49" fmla="*/ 2147483647 h 1316"/>
              <a:gd name="T50" fmla="*/ 2147483647 w 1192"/>
              <a:gd name="T51" fmla="*/ 2147483647 h 1316"/>
              <a:gd name="T52" fmla="*/ 2147483647 w 1192"/>
              <a:gd name="T53" fmla="*/ 2147483647 h 1316"/>
              <a:gd name="T54" fmla="*/ 2147483647 w 1192"/>
              <a:gd name="T55" fmla="*/ 2147483647 h 1316"/>
              <a:gd name="T56" fmla="*/ 2147483647 w 1192"/>
              <a:gd name="T57" fmla="*/ 2147483647 h 1316"/>
              <a:gd name="T58" fmla="*/ 2147483647 w 1192"/>
              <a:gd name="T59" fmla="*/ 2147483647 h 1316"/>
              <a:gd name="T60" fmla="*/ 2147483647 w 1192"/>
              <a:gd name="T61" fmla="*/ 2147483647 h 1316"/>
              <a:gd name="T62" fmla="*/ 2147483647 w 1192"/>
              <a:gd name="T63" fmla="*/ 2147483647 h 1316"/>
              <a:gd name="T64" fmla="*/ 2147483647 w 1192"/>
              <a:gd name="T65" fmla="*/ 2147483647 h 1316"/>
              <a:gd name="T66" fmla="*/ 2147483647 w 1192"/>
              <a:gd name="T67" fmla="*/ 2147483647 h 1316"/>
              <a:gd name="T68" fmla="*/ 2147483647 w 1192"/>
              <a:gd name="T69" fmla="*/ 2147483647 h 1316"/>
              <a:gd name="T70" fmla="*/ 2147483647 w 1192"/>
              <a:gd name="T71" fmla="*/ 2147483647 h 1316"/>
              <a:gd name="T72" fmla="*/ 2147483647 w 1192"/>
              <a:gd name="T73" fmla="*/ 2147483647 h 1316"/>
              <a:gd name="T74" fmla="*/ 2147483647 w 1192"/>
              <a:gd name="T75" fmla="*/ 2147483647 h 1316"/>
              <a:gd name="T76" fmla="*/ 2147483647 w 1192"/>
              <a:gd name="T77" fmla="*/ 2147483647 h 1316"/>
              <a:gd name="T78" fmla="*/ 2147483647 w 1192"/>
              <a:gd name="T79" fmla="*/ 2147483647 h 1316"/>
              <a:gd name="T80" fmla="*/ 2147483647 w 1192"/>
              <a:gd name="T81" fmla="*/ 2147483647 h 1316"/>
              <a:gd name="T82" fmla="*/ 2147483647 w 1192"/>
              <a:gd name="T83" fmla="*/ 2147483647 h 1316"/>
              <a:gd name="T84" fmla="*/ 2147483647 w 1192"/>
              <a:gd name="T85" fmla="*/ 2147483647 h 1316"/>
              <a:gd name="T86" fmla="*/ 2147483647 w 1192"/>
              <a:gd name="T87" fmla="*/ 2147483647 h 1316"/>
              <a:gd name="T88" fmla="*/ 2147483647 w 1192"/>
              <a:gd name="T89" fmla="*/ 2147483647 h 1316"/>
              <a:gd name="T90" fmla="*/ 2147483647 w 1192"/>
              <a:gd name="T91" fmla="*/ 2147483647 h 1316"/>
              <a:gd name="T92" fmla="*/ 2147483647 w 1192"/>
              <a:gd name="T93" fmla="*/ 2147483647 h 1316"/>
              <a:gd name="T94" fmla="*/ 2147483647 w 1192"/>
              <a:gd name="T95" fmla="*/ 2147483647 h 1316"/>
              <a:gd name="T96" fmla="*/ 2147483647 w 1192"/>
              <a:gd name="T97" fmla="*/ 2147483647 h 1316"/>
              <a:gd name="T98" fmla="*/ 2147483647 w 1192"/>
              <a:gd name="T99" fmla="*/ 2147483647 h 1316"/>
              <a:gd name="T100" fmla="*/ 2147483647 w 1192"/>
              <a:gd name="T101" fmla="*/ 2147483647 h 1316"/>
              <a:gd name="T102" fmla="*/ 2147483647 w 1192"/>
              <a:gd name="T103" fmla="*/ 2147483647 h 1316"/>
              <a:gd name="T104" fmla="*/ 2147483647 w 1192"/>
              <a:gd name="T105" fmla="*/ 2147483647 h 1316"/>
              <a:gd name="T106" fmla="*/ 2147483647 w 1192"/>
              <a:gd name="T107" fmla="*/ 2147483647 h 1316"/>
              <a:gd name="T108" fmla="*/ 2147483647 w 1192"/>
              <a:gd name="T109" fmla="*/ 2147483647 h 1316"/>
              <a:gd name="T110" fmla="*/ 2147483647 w 1192"/>
              <a:gd name="T111" fmla="*/ 2147483647 h 1316"/>
              <a:gd name="T112" fmla="*/ 2147483647 w 1192"/>
              <a:gd name="T113" fmla="*/ 2147483647 h 1316"/>
              <a:gd name="T114" fmla="*/ 2147483647 w 1192"/>
              <a:gd name="T115" fmla="*/ 2147483647 h 1316"/>
              <a:gd name="T116" fmla="*/ 2147483647 w 1192"/>
              <a:gd name="T117" fmla="*/ 2147483647 h 1316"/>
              <a:gd name="T118" fmla="*/ 2147483647 w 1192"/>
              <a:gd name="T119" fmla="*/ 2147483647 h 1316"/>
              <a:gd name="T120" fmla="*/ 2147483647 w 1192"/>
              <a:gd name="T121" fmla="*/ 0 h 1316"/>
              <a:gd name="T122" fmla="*/ 2147483647 w 1192"/>
              <a:gd name="T123" fmla="*/ 2147483647 h 131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192"/>
              <a:gd name="T187" fmla="*/ 0 h 1316"/>
              <a:gd name="T188" fmla="*/ 1192 w 1192"/>
              <a:gd name="T189" fmla="*/ 1316 h 131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192" h="1316">
                <a:moveTo>
                  <a:pt x="464" y="64"/>
                </a:moveTo>
                <a:cubicBezTo>
                  <a:pt x="433" y="74"/>
                  <a:pt x="407" y="94"/>
                  <a:pt x="376" y="104"/>
                </a:cubicBezTo>
                <a:cubicBezTo>
                  <a:pt x="339" y="116"/>
                  <a:pt x="301" y="124"/>
                  <a:pt x="264" y="136"/>
                </a:cubicBezTo>
                <a:cubicBezTo>
                  <a:pt x="259" y="144"/>
                  <a:pt x="255" y="153"/>
                  <a:pt x="248" y="160"/>
                </a:cubicBezTo>
                <a:cubicBezTo>
                  <a:pt x="241" y="167"/>
                  <a:pt x="229" y="168"/>
                  <a:pt x="224" y="176"/>
                </a:cubicBezTo>
                <a:cubicBezTo>
                  <a:pt x="197" y="219"/>
                  <a:pt x="214" y="240"/>
                  <a:pt x="176" y="272"/>
                </a:cubicBezTo>
                <a:cubicBezTo>
                  <a:pt x="124" y="316"/>
                  <a:pt x="50" y="316"/>
                  <a:pt x="16" y="384"/>
                </a:cubicBezTo>
                <a:cubicBezTo>
                  <a:pt x="10" y="395"/>
                  <a:pt x="3" y="430"/>
                  <a:pt x="0" y="440"/>
                </a:cubicBezTo>
                <a:cubicBezTo>
                  <a:pt x="3" y="472"/>
                  <a:pt x="2" y="504"/>
                  <a:pt x="8" y="536"/>
                </a:cubicBezTo>
                <a:cubicBezTo>
                  <a:pt x="27" y="639"/>
                  <a:pt x="141" y="654"/>
                  <a:pt x="224" y="664"/>
                </a:cubicBezTo>
                <a:cubicBezTo>
                  <a:pt x="184" y="823"/>
                  <a:pt x="234" y="661"/>
                  <a:pt x="184" y="760"/>
                </a:cubicBezTo>
                <a:cubicBezTo>
                  <a:pt x="144" y="841"/>
                  <a:pt x="133" y="944"/>
                  <a:pt x="120" y="1032"/>
                </a:cubicBezTo>
                <a:cubicBezTo>
                  <a:pt x="129" y="1174"/>
                  <a:pt x="97" y="1184"/>
                  <a:pt x="224" y="1168"/>
                </a:cubicBezTo>
                <a:cubicBezTo>
                  <a:pt x="242" y="1154"/>
                  <a:pt x="263" y="1143"/>
                  <a:pt x="280" y="1128"/>
                </a:cubicBezTo>
                <a:cubicBezTo>
                  <a:pt x="314" y="1099"/>
                  <a:pt x="327" y="1068"/>
                  <a:pt x="368" y="1048"/>
                </a:cubicBezTo>
                <a:cubicBezTo>
                  <a:pt x="373" y="1037"/>
                  <a:pt x="377" y="1026"/>
                  <a:pt x="384" y="1016"/>
                </a:cubicBezTo>
                <a:cubicBezTo>
                  <a:pt x="391" y="1007"/>
                  <a:pt x="403" y="1002"/>
                  <a:pt x="408" y="992"/>
                </a:cubicBezTo>
                <a:cubicBezTo>
                  <a:pt x="414" y="980"/>
                  <a:pt x="411" y="965"/>
                  <a:pt x="416" y="952"/>
                </a:cubicBezTo>
                <a:cubicBezTo>
                  <a:pt x="419" y="943"/>
                  <a:pt x="427" y="936"/>
                  <a:pt x="432" y="928"/>
                </a:cubicBezTo>
                <a:cubicBezTo>
                  <a:pt x="437" y="909"/>
                  <a:pt x="448" y="891"/>
                  <a:pt x="448" y="872"/>
                </a:cubicBezTo>
                <a:cubicBezTo>
                  <a:pt x="448" y="820"/>
                  <a:pt x="405" y="763"/>
                  <a:pt x="376" y="720"/>
                </a:cubicBezTo>
                <a:cubicBezTo>
                  <a:pt x="382" y="633"/>
                  <a:pt x="372" y="582"/>
                  <a:pt x="448" y="544"/>
                </a:cubicBezTo>
                <a:cubicBezTo>
                  <a:pt x="451" y="496"/>
                  <a:pt x="450" y="448"/>
                  <a:pt x="456" y="400"/>
                </a:cubicBezTo>
                <a:cubicBezTo>
                  <a:pt x="463" y="343"/>
                  <a:pt x="498" y="295"/>
                  <a:pt x="512" y="240"/>
                </a:cubicBezTo>
                <a:cubicBezTo>
                  <a:pt x="538" y="136"/>
                  <a:pt x="521" y="108"/>
                  <a:pt x="632" y="80"/>
                </a:cubicBezTo>
                <a:cubicBezTo>
                  <a:pt x="632" y="80"/>
                  <a:pt x="712" y="86"/>
                  <a:pt x="720" y="96"/>
                </a:cubicBezTo>
                <a:cubicBezTo>
                  <a:pt x="727" y="105"/>
                  <a:pt x="724" y="118"/>
                  <a:pt x="728" y="128"/>
                </a:cubicBezTo>
                <a:cubicBezTo>
                  <a:pt x="736" y="148"/>
                  <a:pt x="750" y="165"/>
                  <a:pt x="760" y="184"/>
                </a:cubicBezTo>
                <a:cubicBezTo>
                  <a:pt x="765" y="267"/>
                  <a:pt x="770" y="331"/>
                  <a:pt x="792" y="408"/>
                </a:cubicBezTo>
                <a:cubicBezTo>
                  <a:pt x="797" y="424"/>
                  <a:pt x="803" y="444"/>
                  <a:pt x="816" y="456"/>
                </a:cubicBezTo>
                <a:cubicBezTo>
                  <a:pt x="830" y="469"/>
                  <a:pt x="864" y="488"/>
                  <a:pt x="864" y="488"/>
                </a:cubicBezTo>
                <a:cubicBezTo>
                  <a:pt x="870" y="497"/>
                  <a:pt x="896" y="534"/>
                  <a:pt x="896" y="544"/>
                </a:cubicBezTo>
                <a:cubicBezTo>
                  <a:pt x="896" y="600"/>
                  <a:pt x="780" y="629"/>
                  <a:pt x="736" y="640"/>
                </a:cubicBezTo>
                <a:cubicBezTo>
                  <a:pt x="717" y="637"/>
                  <a:pt x="698" y="637"/>
                  <a:pt x="680" y="632"/>
                </a:cubicBezTo>
                <a:cubicBezTo>
                  <a:pt x="631" y="617"/>
                  <a:pt x="681" y="608"/>
                  <a:pt x="632" y="624"/>
                </a:cubicBezTo>
                <a:cubicBezTo>
                  <a:pt x="598" y="667"/>
                  <a:pt x="581" y="700"/>
                  <a:pt x="568" y="752"/>
                </a:cubicBezTo>
                <a:cubicBezTo>
                  <a:pt x="576" y="817"/>
                  <a:pt x="574" y="823"/>
                  <a:pt x="624" y="856"/>
                </a:cubicBezTo>
                <a:cubicBezTo>
                  <a:pt x="688" y="952"/>
                  <a:pt x="589" y="811"/>
                  <a:pt x="664" y="896"/>
                </a:cubicBezTo>
                <a:cubicBezTo>
                  <a:pt x="684" y="919"/>
                  <a:pt x="701" y="945"/>
                  <a:pt x="720" y="968"/>
                </a:cubicBezTo>
                <a:cubicBezTo>
                  <a:pt x="761" y="1018"/>
                  <a:pt x="780" y="1098"/>
                  <a:pt x="792" y="1160"/>
                </a:cubicBezTo>
                <a:cubicBezTo>
                  <a:pt x="781" y="1224"/>
                  <a:pt x="785" y="1239"/>
                  <a:pt x="736" y="1280"/>
                </a:cubicBezTo>
                <a:cubicBezTo>
                  <a:pt x="696" y="1313"/>
                  <a:pt x="730" y="1298"/>
                  <a:pt x="688" y="1312"/>
                </a:cubicBezTo>
                <a:cubicBezTo>
                  <a:pt x="669" y="1309"/>
                  <a:pt x="647" y="1316"/>
                  <a:pt x="632" y="1304"/>
                </a:cubicBezTo>
                <a:cubicBezTo>
                  <a:pt x="619" y="1294"/>
                  <a:pt x="625" y="1270"/>
                  <a:pt x="616" y="1256"/>
                </a:cubicBezTo>
                <a:cubicBezTo>
                  <a:pt x="594" y="1222"/>
                  <a:pt x="565" y="1204"/>
                  <a:pt x="528" y="1192"/>
                </a:cubicBezTo>
                <a:cubicBezTo>
                  <a:pt x="461" y="1200"/>
                  <a:pt x="442" y="1215"/>
                  <a:pt x="424" y="1144"/>
                </a:cubicBezTo>
                <a:cubicBezTo>
                  <a:pt x="427" y="1104"/>
                  <a:pt x="423" y="1063"/>
                  <a:pt x="432" y="1024"/>
                </a:cubicBezTo>
                <a:cubicBezTo>
                  <a:pt x="434" y="1015"/>
                  <a:pt x="479" y="942"/>
                  <a:pt x="488" y="928"/>
                </a:cubicBezTo>
                <a:cubicBezTo>
                  <a:pt x="499" y="884"/>
                  <a:pt x="498" y="866"/>
                  <a:pt x="520" y="832"/>
                </a:cubicBezTo>
                <a:cubicBezTo>
                  <a:pt x="547" y="789"/>
                  <a:pt x="566" y="791"/>
                  <a:pt x="608" y="768"/>
                </a:cubicBezTo>
                <a:cubicBezTo>
                  <a:pt x="724" y="704"/>
                  <a:pt x="749" y="726"/>
                  <a:pt x="912" y="720"/>
                </a:cubicBezTo>
                <a:cubicBezTo>
                  <a:pt x="965" y="713"/>
                  <a:pt x="988" y="721"/>
                  <a:pt x="1016" y="680"/>
                </a:cubicBezTo>
                <a:cubicBezTo>
                  <a:pt x="1013" y="669"/>
                  <a:pt x="1015" y="656"/>
                  <a:pt x="1008" y="648"/>
                </a:cubicBezTo>
                <a:cubicBezTo>
                  <a:pt x="995" y="632"/>
                  <a:pt x="933" y="605"/>
                  <a:pt x="912" y="600"/>
                </a:cubicBezTo>
                <a:cubicBezTo>
                  <a:pt x="863" y="551"/>
                  <a:pt x="785" y="557"/>
                  <a:pt x="720" y="552"/>
                </a:cubicBezTo>
                <a:cubicBezTo>
                  <a:pt x="640" y="432"/>
                  <a:pt x="752" y="368"/>
                  <a:pt x="848" y="336"/>
                </a:cubicBezTo>
                <a:cubicBezTo>
                  <a:pt x="875" y="327"/>
                  <a:pt x="900" y="295"/>
                  <a:pt x="928" y="288"/>
                </a:cubicBezTo>
                <a:cubicBezTo>
                  <a:pt x="951" y="282"/>
                  <a:pt x="976" y="283"/>
                  <a:pt x="1000" y="280"/>
                </a:cubicBezTo>
                <a:cubicBezTo>
                  <a:pt x="1035" y="228"/>
                  <a:pt x="999" y="167"/>
                  <a:pt x="968" y="120"/>
                </a:cubicBezTo>
                <a:cubicBezTo>
                  <a:pt x="971" y="101"/>
                  <a:pt x="968" y="81"/>
                  <a:pt x="976" y="64"/>
                </a:cubicBezTo>
                <a:cubicBezTo>
                  <a:pt x="999" y="19"/>
                  <a:pt x="1066" y="30"/>
                  <a:pt x="1096" y="0"/>
                </a:cubicBezTo>
                <a:lnTo>
                  <a:pt x="1192" y="8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8" name="Text Box 28"/>
          <p:cNvSpPr txBox="1">
            <a:spLocks noChangeArrowheads="1"/>
          </p:cNvSpPr>
          <p:nvPr/>
        </p:nvSpPr>
        <p:spPr bwMode="auto">
          <a:xfrm>
            <a:off x="6911975" y="4219575"/>
            <a:ext cx="784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CC0000"/>
                </a:solidFill>
              </a:rPr>
              <a:t>Coil</a:t>
            </a:r>
          </a:p>
        </p:txBody>
      </p:sp>
      <p:grpSp>
        <p:nvGrpSpPr>
          <p:cNvPr id="20489" name="Group 30"/>
          <p:cNvGrpSpPr>
            <a:grpSpLocks/>
          </p:cNvGrpSpPr>
          <p:nvPr/>
        </p:nvGrpSpPr>
        <p:grpSpPr bwMode="auto">
          <a:xfrm>
            <a:off x="3519488" y="1689100"/>
            <a:ext cx="1814512" cy="471488"/>
            <a:chOff x="2297" y="2608"/>
            <a:chExt cx="1143" cy="297"/>
          </a:xfrm>
        </p:grpSpPr>
        <p:sp>
          <p:nvSpPr>
            <p:cNvPr id="20537" name="Freeform 31"/>
            <p:cNvSpPr>
              <a:spLocks/>
            </p:cNvSpPr>
            <p:nvPr/>
          </p:nvSpPr>
          <p:spPr bwMode="auto">
            <a:xfrm>
              <a:off x="2312" y="2608"/>
              <a:ext cx="1128" cy="112"/>
            </a:xfrm>
            <a:custGeom>
              <a:avLst/>
              <a:gdLst>
                <a:gd name="T0" fmla="*/ 0 w 1128"/>
                <a:gd name="T1" fmla="*/ 112 h 112"/>
                <a:gd name="T2" fmla="*/ 1128 w 1128"/>
                <a:gd name="T3" fmla="*/ 112 h 112"/>
                <a:gd name="T4" fmla="*/ 952 w 1128"/>
                <a:gd name="T5" fmla="*/ 0 h 112"/>
                <a:gd name="T6" fmla="*/ 0 60000 65536"/>
                <a:gd name="T7" fmla="*/ 0 60000 65536"/>
                <a:gd name="T8" fmla="*/ 0 60000 65536"/>
                <a:gd name="T9" fmla="*/ 0 w 1128"/>
                <a:gd name="T10" fmla="*/ 0 h 112"/>
                <a:gd name="T11" fmla="*/ 1128 w 1128"/>
                <a:gd name="T12" fmla="*/ 112 h 1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28" h="112">
                  <a:moveTo>
                    <a:pt x="0" y="112"/>
                  </a:moveTo>
                  <a:lnTo>
                    <a:pt x="1128" y="112"/>
                  </a:lnTo>
                  <a:lnTo>
                    <a:pt x="952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0538" name="Freeform 32"/>
            <p:cNvSpPr>
              <a:spLocks/>
            </p:cNvSpPr>
            <p:nvPr/>
          </p:nvSpPr>
          <p:spPr bwMode="auto">
            <a:xfrm flipH="1" flipV="1">
              <a:off x="2297" y="2793"/>
              <a:ext cx="1128" cy="112"/>
            </a:xfrm>
            <a:custGeom>
              <a:avLst/>
              <a:gdLst>
                <a:gd name="T0" fmla="*/ 0 w 1128"/>
                <a:gd name="T1" fmla="*/ 112 h 112"/>
                <a:gd name="T2" fmla="*/ 1128 w 1128"/>
                <a:gd name="T3" fmla="*/ 112 h 112"/>
                <a:gd name="T4" fmla="*/ 952 w 1128"/>
                <a:gd name="T5" fmla="*/ 0 h 112"/>
                <a:gd name="T6" fmla="*/ 0 60000 65536"/>
                <a:gd name="T7" fmla="*/ 0 60000 65536"/>
                <a:gd name="T8" fmla="*/ 0 60000 65536"/>
                <a:gd name="T9" fmla="*/ 0 w 1128"/>
                <a:gd name="T10" fmla="*/ 0 h 112"/>
                <a:gd name="T11" fmla="*/ 1128 w 1128"/>
                <a:gd name="T12" fmla="*/ 112 h 1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28" h="112">
                  <a:moveTo>
                    <a:pt x="0" y="112"/>
                  </a:moveTo>
                  <a:lnTo>
                    <a:pt x="1128" y="112"/>
                  </a:lnTo>
                  <a:lnTo>
                    <a:pt x="952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20490" name="Text Box 37"/>
          <p:cNvSpPr txBox="1">
            <a:spLocks noChangeArrowheads="1"/>
          </p:cNvSpPr>
          <p:nvPr/>
        </p:nvSpPr>
        <p:spPr bwMode="auto">
          <a:xfrm>
            <a:off x="609600" y="1295400"/>
            <a:ext cx="558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</a:rPr>
              <a:t>G </a:t>
            </a:r>
          </a:p>
        </p:txBody>
      </p:sp>
      <p:sp>
        <p:nvSpPr>
          <p:cNvPr id="20491" name="Rectangle 41"/>
          <p:cNvSpPr>
            <a:spLocks noChangeArrowheads="1"/>
          </p:cNvSpPr>
          <p:nvPr/>
        </p:nvSpPr>
        <p:spPr bwMode="auto">
          <a:xfrm>
            <a:off x="0" y="0"/>
            <a:ext cx="9144000" cy="9525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Thermodynamic Stability: A Two State Model</a:t>
            </a:r>
          </a:p>
          <a:p>
            <a:pPr algn="ctr" defTabSz="914400" eaLnBrk="0" fontAlgn="base" hangingPunct="0">
              <a:spcBef>
                <a:spcPts val="300"/>
              </a:spcBef>
              <a:spcAft>
                <a:spcPts val="600"/>
              </a:spcAft>
            </a:pPr>
            <a:r>
              <a:rPr lang="en-US" sz="2000" b="1"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</a:rPr>
              <a:t>Enthalpy-entropy compensation</a:t>
            </a:r>
          </a:p>
        </p:txBody>
      </p:sp>
      <p:sp>
        <p:nvSpPr>
          <p:cNvPr id="20492" name="Text Box 42"/>
          <p:cNvSpPr txBox="1">
            <a:spLocks noChangeArrowheads="1"/>
          </p:cNvSpPr>
          <p:nvPr/>
        </p:nvSpPr>
        <p:spPr bwMode="auto">
          <a:xfrm>
            <a:off x="1889125" y="6389688"/>
            <a:ext cx="57753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800" b="0">
                <a:solidFill>
                  <a:srgbClr val="000000"/>
                </a:solidFill>
              </a:rPr>
              <a:t>J.A. Schellmann, J. Phys. Chem. 62, 1485-1492 (1958)</a:t>
            </a:r>
          </a:p>
        </p:txBody>
      </p:sp>
      <p:cxnSp>
        <p:nvCxnSpPr>
          <p:cNvPr id="20493" name="Straight Connector 45"/>
          <p:cNvCxnSpPr>
            <a:cxnSpLocks noChangeShapeType="1"/>
          </p:cNvCxnSpPr>
          <p:nvPr/>
        </p:nvCxnSpPr>
        <p:spPr bwMode="auto">
          <a:xfrm rot="10800000">
            <a:off x="1168400" y="5911850"/>
            <a:ext cx="7086600" cy="127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 type="triangle" w="lg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0494" name="Straight Connector 46"/>
          <p:cNvCxnSpPr>
            <a:cxnSpLocks noChangeShapeType="1"/>
          </p:cNvCxnSpPr>
          <p:nvPr/>
        </p:nvCxnSpPr>
        <p:spPr bwMode="auto">
          <a:xfrm rot="5400000">
            <a:off x="-1001712" y="3746500"/>
            <a:ext cx="4367212" cy="1588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 type="triangle" w="lg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0495" name="Straight Connector 50"/>
          <p:cNvCxnSpPr>
            <a:cxnSpLocks noChangeShapeType="1"/>
          </p:cNvCxnSpPr>
          <p:nvPr/>
        </p:nvCxnSpPr>
        <p:spPr bwMode="auto">
          <a:xfrm>
            <a:off x="1182688" y="3127375"/>
            <a:ext cx="6894512" cy="746125"/>
          </a:xfrm>
          <a:prstGeom prst="line">
            <a:avLst/>
          </a:prstGeom>
          <a:noFill/>
          <a:ln w="31750">
            <a:solidFill>
              <a:srgbClr val="000099"/>
            </a:solidFill>
            <a:round/>
            <a:headEnd/>
            <a:tailEnd type="arrow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0496" name="Text Box 37"/>
          <p:cNvSpPr txBox="1">
            <a:spLocks noChangeArrowheads="1"/>
          </p:cNvSpPr>
          <p:nvPr/>
        </p:nvSpPr>
        <p:spPr bwMode="auto">
          <a:xfrm>
            <a:off x="3340100" y="1041400"/>
            <a:ext cx="21209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</a:rPr>
              <a:t>G = H - TS</a:t>
            </a:r>
          </a:p>
        </p:txBody>
      </p:sp>
      <p:sp>
        <p:nvSpPr>
          <p:cNvPr id="20497" name="Text Box 35"/>
          <p:cNvSpPr txBox="1">
            <a:spLocks noChangeArrowheads="1"/>
          </p:cNvSpPr>
          <p:nvPr/>
        </p:nvSpPr>
        <p:spPr bwMode="auto">
          <a:xfrm>
            <a:off x="2082800" y="5402263"/>
            <a:ext cx="1041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>
                <a:solidFill>
                  <a:srgbClr val="000099"/>
                </a:solidFill>
              </a:rPr>
              <a:t>Low T</a:t>
            </a:r>
          </a:p>
        </p:txBody>
      </p:sp>
      <p:sp>
        <p:nvSpPr>
          <p:cNvPr id="20498" name="Text Box 36"/>
          <p:cNvSpPr txBox="1">
            <a:spLocks noChangeArrowheads="1"/>
          </p:cNvSpPr>
          <p:nvPr/>
        </p:nvSpPr>
        <p:spPr bwMode="auto">
          <a:xfrm>
            <a:off x="5892800" y="5402263"/>
            <a:ext cx="10541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>
                <a:solidFill>
                  <a:srgbClr val="CC0000"/>
                </a:solidFill>
              </a:rPr>
              <a:t>High T</a:t>
            </a:r>
          </a:p>
        </p:txBody>
      </p:sp>
      <p:cxnSp>
        <p:nvCxnSpPr>
          <p:cNvPr id="20499" name="Straight Connector 51"/>
          <p:cNvCxnSpPr>
            <a:cxnSpLocks noChangeShapeType="1"/>
          </p:cNvCxnSpPr>
          <p:nvPr/>
        </p:nvCxnSpPr>
        <p:spPr bwMode="auto">
          <a:xfrm>
            <a:off x="1182688" y="2035175"/>
            <a:ext cx="6869112" cy="3032125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 type="arrow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0500" name="Text Box 34"/>
          <p:cNvSpPr txBox="1">
            <a:spLocks noChangeArrowheads="1"/>
          </p:cNvSpPr>
          <p:nvPr/>
        </p:nvSpPr>
        <p:spPr bwMode="auto">
          <a:xfrm>
            <a:off x="3573463" y="5389563"/>
            <a:ext cx="18113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>
                <a:solidFill>
                  <a:srgbClr val="CC0099"/>
                </a:solidFill>
              </a:rPr>
              <a:t>Transition</a:t>
            </a:r>
            <a:endParaRPr lang="en-US" baseline="-25000">
              <a:solidFill>
                <a:srgbClr val="CC0099"/>
              </a:solidFill>
            </a:endParaRPr>
          </a:p>
        </p:txBody>
      </p:sp>
      <p:grpSp>
        <p:nvGrpSpPr>
          <p:cNvPr id="20501" name="Group 4"/>
          <p:cNvGrpSpPr>
            <a:grpSpLocks/>
          </p:cNvGrpSpPr>
          <p:nvPr/>
        </p:nvGrpSpPr>
        <p:grpSpPr bwMode="auto">
          <a:xfrm>
            <a:off x="1651000" y="4459288"/>
            <a:ext cx="1728788" cy="915987"/>
            <a:chOff x="568" y="2353"/>
            <a:chExt cx="1089" cy="577"/>
          </a:xfrm>
        </p:grpSpPr>
        <p:grpSp>
          <p:nvGrpSpPr>
            <p:cNvPr id="20532" name="Group 5"/>
            <p:cNvGrpSpPr>
              <a:grpSpLocks/>
            </p:cNvGrpSpPr>
            <p:nvPr/>
          </p:nvGrpSpPr>
          <p:grpSpPr bwMode="auto">
            <a:xfrm>
              <a:off x="664" y="2520"/>
              <a:ext cx="936" cy="408"/>
              <a:chOff x="776" y="2480"/>
              <a:chExt cx="936" cy="408"/>
            </a:xfrm>
          </p:grpSpPr>
          <p:sp>
            <p:nvSpPr>
              <p:cNvPr id="20535" name="Line 6"/>
              <p:cNvSpPr>
                <a:spLocks noChangeShapeType="1"/>
              </p:cNvSpPr>
              <p:nvPr/>
            </p:nvSpPr>
            <p:spPr bwMode="auto">
              <a:xfrm flipH="1">
                <a:off x="776" y="2480"/>
                <a:ext cx="936" cy="40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0536" name="AutoShape 7"/>
              <p:cNvSpPr>
                <a:spLocks noChangeArrowheads="1"/>
              </p:cNvSpPr>
              <p:nvPr/>
            </p:nvSpPr>
            <p:spPr bwMode="auto">
              <a:xfrm>
                <a:off x="1112" y="2672"/>
                <a:ext cx="352" cy="184"/>
              </a:xfrm>
              <a:prstGeom prst="triangle">
                <a:avLst>
                  <a:gd name="adj" fmla="val 50000"/>
                </a:avLst>
              </a:prstGeom>
              <a:solidFill>
                <a:srgbClr val="006600"/>
              </a:solidFill>
              <a:ln w="9525">
                <a:solidFill>
                  <a:srgbClr val="0066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20533" name="Text Box 8"/>
            <p:cNvSpPr txBox="1">
              <a:spLocks noChangeArrowheads="1"/>
            </p:cNvSpPr>
            <p:nvPr/>
          </p:nvSpPr>
          <p:spPr bwMode="auto">
            <a:xfrm>
              <a:off x="568" y="2680"/>
              <a:ext cx="24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99"/>
                  </a:solidFill>
                </a:rPr>
                <a:t>H</a:t>
              </a:r>
            </a:p>
          </p:txBody>
        </p:sp>
        <p:sp>
          <p:nvSpPr>
            <p:cNvPr id="20534" name="Text Box 9"/>
            <p:cNvSpPr txBox="1">
              <a:spLocks noChangeArrowheads="1"/>
            </p:cNvSpPr>
            <p:nvPr/>
          </p:nvSpPr>
          <p:spPr bwMode="auto">
            <a:xfrm>
              <a:off x="1193" y="2353"/>
              <a:ext cx="46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99"/>
                  </a:solidFill>
                </a:rPr>
                <a:t>-TS</a:t>
              </a:r>
            </a:p>
          </p:txBody>
        </p:sp>
      </p:grpSp>
      <p:grpSp>
        <p:nvGrpSpPr>
          <p:cNvPr id="20502" name="Group 17"/>
          <p:cNvGrpSpPr>
            <a:grpSpLocks/>
          </p:cNvGrpSpPr>
          <p:nvPr/>
        </p:nvGrpSpPr>
        <p:grpSpPr bwMode="auto">
          <a:xfrm>
            <a:off x="5716588" y="4410075"/>
            <a:ext cx="1741487" cy="938213"/>
            <a:chOff x="4129" y="2130"/>
            <a:chExt cx="1097" cy="591"/>
          </a:xfrm>
        </p:grpSpPr>
        <p:grpSp>
          <p:nvGrpSpPr>
            <p:cNvPr id="20527" name="Group 18"/>
            <p:cNvGrpSpPr>
              <a:grpSpLocks/>
            </p:cNvGrpSpPr>
            <p:nvPr/>
          </p:nvGrpSpPr>
          <p:grpSpPr bwMode="auto">
            <a:xfrm>
              <a:off x="4129" y="2313"/>
              <a:ext cx="936" cy="408"/>
              <a:chOff x="2833" y="2849"/>
              <a:chExt cx="936" cy="408"/>
            </a:xfrm>
          </p:grpSpPr>
          <p:sp>
            <p:nvSpPr>
              <p:cNvPr id="20530" name="Line 19"/>
              <p:cNvSpPr>
                <a:spLocks noChangeShapeType="1"/>
              </p:cNvSpPr>
              <p:nvPr/>
            </p:nvSpPr>
            <p:spPr bwMode="auto">
              <a:xfrm>
                <a:off x="2833" y="2849"/>
                <a:ext cx="936" cy="40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0531" name="AutoShape 20"/>
              <p:cNvSpPr>
                <a:spLocks noChangeArrowheads="1"/>
              </p:cNvSpPr>
              <p:nvPr/>
            </p:nvSpPr>
            <p:spPr bwMode="auto">
              <a:xfrm>
                <a:off x="3105" y="3057"/>
                <a:ext cx="352" cy="184"/>
              </a:xfrm>
              <a:prstGeom prst="triangle">
                <a:avLst>
                  <a:gd name="adj" fmla="val 50000"/>
                </a:avLst>
              </a:prstGeom>
              <a:solidFill>
                <a:srgbClr val="006600"/>
              </a:solidFill>
              <a:ln w="9525">
                <a:solidFill>
                  <a:srgbClr val="0066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20528" name="Text Box 21"/>
            <p:cNvSpPr txBox="1">
              <a:spLocks noChangeArrowheads="1"/>
            </p:cNvSpPr>
            <p:nvPr/>
          </p:nvSpPr>
          <p:spPr bwMode="auto">
            <a:xfrm>
              <a:off x="4778" y="2410"/>
              <a:ext cx="44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CC0000"/>
                  </a:solidFill>
                </a:rPr>
                <a:t>-TS</a:t>
              </a:r>
            </a:p>
          </p:txBody>
        </p:sp>
        <p:sp>
          <p:nvSpPr>
            <p:cNvPr id="20529" name="Text Box 22"/>
            <p:cNvSpPr txBox="1">
              <a:spLocks noChangeArrowheads="1"/>
            </p:cNvSpPr>
            <p:nvPr/>
          </p:nvSpPr>
          <p:spPr bwMode="auto">
            <a:xfrm>
              <a:off x="4154" y="2130"/>
              <a:ext cx="24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CC0000"/>
                  </a:solidFill>
                </a:rPr>
                <a:t>H</a:t>
              </a:r>
            </a:p>
          </p:txBody>
        </p:sp>
      </p:grpSp>
      <p:grpSp>
        <p:nvGrpSpPr>
          <p:cNvPr id="20503" name="Group 10"/>
          <p:cNvGrpSpPr>
            <a:grpSpLocks/>
          </p:cNvGrpSpPr>
          <p:nvPr/>
        </p:nvGrpSpPr>
        <p:grpSpPr bwMode="auto">
          <a:xfrm>
            <a:off x="3582988" y="4637088"/>
            <a:ext cx="1905000" cy="673100"/>
            <a:chOff x="2289" y="2489"/>
            <a:chExt cx="1200" cy="424"/>
          </a:xfrm>
        </p:grpSpPr>
        <p:grpSp>
          <p:nvGrpSpPr>
            <p:cNvPr id="20522" name="Group 11"/>
            <p:cNvGrpSpPr>
              <a:grpSpLocks/>
            </p:cNvGrpSpPr>
            <p:nvPr/>
          </p:nvGrpSpPr>
          <p:grpSpPr bwMode="auto">
            <a:xfrm>
              <a:off x="2337" y="2713"/>
              <a:ext cx="1064" cy="200"/>
              <a:chOff x="1825" y="2705"/>
              <a:chExt cx="1064" cy="200"/>
            </a:xfrm>
          </p:grpSpPr>
          <p:sp>
            <p:nvSpPr>
              <p:cNvPr id="20525" name="Line 12"/>
              <p:cNvSpPr>
                <a:spLocks noChangeShapeType="1"/>
              </p:cNvSpPr>
              <p:nvPr/>
            </p:nvSpPr>
            <p:spPr bwMode="auto">
              <a:xfrm flipH="1">
                <a:off x="1825" y="2705"/>
                <a:ext cx="106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0526" name="AutoShape 13"/>
              <p:cNvSpPr>
                <a:spLocks noChangeArrowheads="1"/>
              </p:cNvSpPr>
              <p:nvPr/>
            </p:nvSpPr>
            <p:spPr bwMode="auto">
              <a:xfrm>
                <a:off x="2161" y="2721"/>
                <a:ext cx="352" cy="184"/>
              </a:xfrm>
              <a:prstGeom prst="triangle">
                <a:avLst>
                  <a:gd name="adj" fmla="val 50000"/>
                </a:avLst>
              </a:prstGeom>
              <a:solidFill>
                <a:srgbClr val="006600"/>
              </a:solidFill>
              <a:ln w="9525">
                <a:solidFill>
                  <a:srgbClr val="0066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20523" name="Text Box 14"/>
            <p:cNvSpPr txBox="1">
              <a:spLocks noChangeArrowheads="1"/>
            </p:cNvSpPr>
            <p:nvPr/>
          </p:nvSpPr>
          <p:spPr bwMode="auto">
            <a:xfrm>
              <a:off x="2289" y="2489"/>
              <a:ext cx="24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CC0099"/>
                  </a:solidFill>
                </a:rPr>
                <a:t>H</a:t>
              </a:r>
            </a:p>
          </p:txBody>
        </p:sp>
        <p:sp>
          <p:nvSpPr>
            <p:cNvPr id="20524" name="Text Box 15"/>
            <p:cNvSpPr txBox="1">
              <a:spLocks noChangeArrowheads="1"/>
            </p:cNvSpPr>
            <p:nvPr/>
          </p:nvSpPr>
          <p:spPr bwMode="auto">
            <a:xfrm>
              <a:off x="3089" y="2489"/>
              <a:ext cx="40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FF33CC"/>
                  </a:solidFill>
                </a:rPr>
                <a:t>-</a:t>
              </a:r>
              <a:r>
                <a:rPr lang="en-US" sz="2000">
                  <a:solidFill>
                    <a:srgbClr val="CC0099"/>
                  </a:solidFill>
                </a:rPr>
                <a:t>TS</a:t>
              </a:r>
            </a:p>
          </p:txBody>
        </p:sp>
      </p:grpSp>
      <p:sp>
        <p:nvSpPr>
          <p:cNvPr id="20504" name="Line 39"/>
          <p:cNvSpPr>
            <a:spLocks noChangeShapeType="1"/>
          </p:cNvSpPr>
          <p:nvPr/>
        </p:nvSpPr>
        <p:spPr bwMode="auto">
          <a:xfrm>
            <a:off x="4408488" y="2247900"/>
            <a:ext cx="61912" cy="2717800"/>
          </a:xfrm>
          <a:prstGeom prst="line">
            <a:avLst/>
          </a:prstGeom>
          <a:noFill/>
          <a:ln w="28575">
            <a:solidFill>
              <a:srgbClr val="FF00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46" name="Group 101"/>
          <p:cNvGrpSpPr>
            <a:grpSpLocks/>
          </p:cNvGrpSpPr>
          <p:nvPr/>
        </p:nvGrpSpPr>
        <p:grpSpPr bwMode="auto">
          <a:xfrm>
            <a:off x="542925" y="1284288"/>
            <a:ext cx="7937500" cy="5207000"/>
            <a:chOff x="546100" y="1282700"/>
            <a:chExt cx="7937500" cy="5207000"/>
          </a:xfrm>
        </p:grpSpPr>
        <p:grpSp>
          <p:nvGrpSpPr>
            <p:cNvPr id="20506" name="Group 85"/>
            <p:cNvGrpSpPr>
              <a:grpSpLocks/>
            </p:cNvGrpSpPr>
            <p:nvPr/>
          </p:nvGrpSpPr>
          <p:grpSpPr bwMode="auto">
            <a:xfrm>
              <a:off x="546100" y="1282700"/>
              <a:ext cx="7937500" cy="5207000"/>
              <a:chOff x="546100" y="1282700"/>
              <a:chExt cx="7937500" cy="5207000"/>
            </a:xfrm>
          </p:grpSpPr>
          <p:grpSp>
            <p:nvGrpSpPr>
              <p:cNvPr id="20508" name="Group 67"/>
              <p:cNvGrpSpPr>
                <a:grpSpLocks/>
              </p:cNvGrpSpPr>
              <p:nvPr/>
            </p:nvGrpSpPr>
            <p:grpSpPr bwMode="auto">
              <a:xfrm>
                <a:off x="546100" y="1282700"/>
                <a:ext cx="7937500" cy="5207000"/>
                <a:chOff x="546100" y="1282700"/>
                <a:chExt cx="7937500" cy="5207000"/>
              </a:xfrm>
            </p:grpSpPr>
            <p:sp>
              <p:nvSpPr>
                <p:cNvPr id="55" name="Rectangle 54"/>
                <p:cNvSpPr/>
                <p:nvPr/>
              </p:nvSpPr>
              <p:spPr bwMode="auto">
                <a:xfrm>
                  <a:off x="546100" y="1282700"/>
                  <a:ext cx="1257300" cy="1092200"/>
                </a:xfrm>
                <a:prstGeom prst="rect">
                  <a:avLst/>
                </a:prstGeom>
                <a:solidFill>
                  <a:schemeClr val="accent3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56" name="Rectangle 55"/>
                <p:cNvSpPr/>
                <p:nvPr/>
              </p:nvSpPr>
              <p:spPr bwMode="auto">
                <a:xfrm>
                  <a:off x="1041400" y="2298700"/>
                  <a:ext cx="241300" cy="3797300"/>
                </a:xfrm>
                <a:prstGeom prst="rect">
                  <a:avLst/>
                </a:prstGeom>
                <a:solidFill>
                  <a:schemeClr val="accent3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57" name="Rectangle 56"/>
                <p:cNvSpPr/>
                <p:nvPr/>
              </p:nvSpPr>
              <p:spPr bwMode="auto">
                <a:xfrm>
                  <a:off x="1333500" y="3302000"/>
                  <a:ext cx="1219200" cy="482600"/>
                </a:xfrm>
                <a:prstGeom prst="rect">
                  <a:avLst/>
                </a:prstGeom>
                <a:solidFill>
                  <a:schemeClr val="accent3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58" name="Rectangle 57"/>
                <p:cNvSpPr/>
                <p:nvPr/>
              </p:nvSpPr>
              <p:spPr bwMode="auto">
                <a:xfrm>
                  <a:off x="6819900" y="4254500"/>
                  <a:ext cx="1003300" cy="431800"/>
                </a:xfrm>
                <a:prstGeom prst="rect">
                  <a:avLst/>
                </a:prstGeom>
                <a:solidFill>
                  <a:schemeClr val="accent3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59" name="Rectangle 58"/>
                <p:cNvSpPr/>
                <p:nvPr/>
              </p:nvSpPr>
              <p:spPr bwMode="auto">
                <a:xfrm>
                  <a:off x="7924800" y="5664200"/>
                  <a:ext cx="558800" cy="825500"/>
                </a:xfrm>
                <a:prstGeom prst="rect">
                  <a:avLst/>
                </a:prstGeom>
                <a:solidFill>
                  <a:schemeClr val="accent3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60" name="Rectangle 59"/>
                <p:cNvSpPr/>
                <p:nvPr/>
              </p:nvSpPr>
              <p:spPr bwMode="auto">
                <a:xfrm>
                  <a:off x="825500" y="5791200"/>
                  <a:ext cx="7277100" cy="266700"/>
                </a:xfrm>
                <a:prstGeom prst="rect">
                  <a:avLst/>
                </a:prstGeom>
                <a:solidFill>
                  <a:schemeClr val="accent3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20520" name="Rectangle 82"/>
                <p:cNvSpPr>
                  <a:spLocks noChangeArrowheads="1"/>
                </p:cNvSpPr>
                <p:nvPr/>
              </p:nvSpPr>
              <p:spPr bwMode="auto">
                <a:xfrm rot="-10394829">
                  <a:off x="1109663" y="3381375"/>
                  <a:ext cx="7142162" cy="29527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rot="10800000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20521" name="Rectangle 83"/>
                <p:cNvSpPr>
                  <a:spLocks noChangeArrowheads="1"/>
                </p:cNvSpPr>
                <p:nvPr/>
              </p:nvSpPr>
              <p:spPr bwMode="auto">
                <a:xfrm rot="-9354937">
                  <a:off x="1312863" y="3508375"/>
                  <a:ext cx="7142162" cy="295275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rot="10800000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grpSp>
            <p:nvGrpSpPr>
              <p:cNvPr id="20509" name="Group 68"/>
              <p:cNvGrpSpPr>
                <a:grpSpLocks/>
              </p:cNvGrpSpPr>
              <p:nvPr/>
            </p:nvGrpSpPr>
            <p:grpSpPr bwMode="auto">
              <a:xfrm>
                <a:off x="1409700" y="2706688"/>
                <a:ext cx="6854825" cy="1550987"/>
                <a:chOff x="1409700" y="2706688"/>
                <a:chExt cx="6854825" cy="1550987"/>
              </a:xfrm>
            </p:grpSpPr>
            <p:sp>
              <p:nvSpPr>
                <p:cNvPr id="20510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2109788" y="2706688"/>
                  <a:ext cx="950912" cy="457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defTabSz="914400" fontAlgn="base">
                    <a:spcBef>
                      <a:spcPct val="50000"/>
                    </a:spcBef>
                    <a:spcAft>
                      <a:spcPct val="0"/>
                    </a:spcAft>
                  </a:pPr>
                  <a:r>
                    <a:rPr lang="en-US">
                      <a:solidFill>
                        <a:srgbClr val="000099"/>
                      </a:solidFill>
                    </a:rPr>
                    <a:t>Helix</a:t>
                  </a:r>
                </a:p>
              </p:txBody>
            </p:sp>
            <p:sp>
              <p:nvSpPr>
                <p:cNvPr id="20511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6035675" y="2720975"/>
                  <a:ext cx="784225" cy="457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defTabSz="914400" fontAlgn="base">
                    <a:spcBef>
                      <a:spcPct val="50000"/>
                    </a:spcBef>
                    <a:spcAft>
                      <a:spcPct val="0"/>
                    </a:spcAft>
                  </a:pPr>
                  <a:r>
                    <a:rPr lang="en-US">
                      <a:solidFill>
                        <a:srgbClr val="CC0000"/>
                      </a:solidFill>
                    </a:rPr>
                    <a:t>Coil</a:t>
                  </a:r>
                </a:p>
              </p:txBody>
            </p:sp>
            <p:sp>
              <p:nvSpPr>
                <p:cNvPr id="20512" name="TextBox 43"/>
                <p:cNvSpPr txBox="1">
                  <a:spLocks noChangeArrowheads="1"/>
                </p:cNvSpPr>
                <p:nvPr/>
              </p:nvSpPr>
              <p:spPr bwMode="auto">
                <a:xfrm>
                  <a:off x="5168900" y="3403600"/>
                  <a:ext cx="3095625" cy="8540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200">
                      <a:solidFill>
                        <a:srgbClr val="000000"/>
                      </a:solidFill>
                    </a:rPr>
                    <a:t>Flexible</a:t>
                  </a:r>
                  <a:r>
                    <a:rPr lang="en-US" sz="1800" b="0">
                      <a:solidFill>
                        <a:srgbClr val="000000"/>
                      </a:solidFill>
                    </a:rPr>
                    <a:t>, high number</a:t>
                  </a:r>
                </a:p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800" b="0">
                      <a:solidFill>
                        <a:srgbClr val="000000"/>
                      </a:solidFill>
                    </a:rPr>
                    <a:t>of conformational DOF</a:t>
                  </a:r>
                </a:p>
              </p:txBody>
            </p:sp>
            <p:sp>
              <p:nvSpPr>
                <p:cNvPr id="20513" name="TextBox 44"/>
                <p:cNvSpPr txBox="1">
                  <a:spLocks noChangeArrowheads="1"/>
                </p:cNvSpPr>
                <p:nvPr/>
              </p:nvSpPr>
              <p:spPr bwMode="auto">
                <a:xfrm>
                  <a:off x="1409700" y="3403600"/>
                  <a:ext cx="2762250" cy="8540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200">
                      <a:solidFill>
                        <a:srgbClr val="000000"/>
                      </a:solidFill>
                    </a:rPr>
                    <a:t>Rigid</a:t>
                  </a:r>
                  <a:r>
                    <a:rPr lang="en-US" sz="1800" b="0">
                      <a:solidFill>
                        <a:srgbClr val="000000"/>
                      </a:solidFill>
                    </a:rPr>
                    <a:t>, low number of</a:t>
                  </a:r>
                </a:p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800" b="0">
                      <a:solidFill>
                        <a:srgbClr val="000000"/>
                      </a:solidFill>
                    </a:rPr>
                    <a:t>conformational DOF</a:t>
                  </a:r>
                </a:p>
              </p:txBody>
            </p:sp>
          </p:grpSp>
        </p:grpSp>
        <p:sp>
          <p:nvSpPr>
            <p:cNvPr id="20507" name="Line 39"/>
            <p:cNvSpPr>
              <a:spLocks noChangeShapeType="1"/>
            </p:cNvSpPr>
            <p:nvPr/>
          </p:nvSpPr>
          <p:spPr bwMode="auto">
            <a:xfrm>
              <a:off x="4408488" y="2247900"/>
              <a:ext cx="61912" cy="2717800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675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647700" y="1473200"/>
            <a:ext cx="3251200" cy="2844800"/>
            <a:chOff x="2016" y="1008"/>
            <a:chExt cx="1584" cy="1520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2016" y="1024"/>
              <a:ext cx="1552" cy="1469"/>
            </a:xfrm>
            <a:custGeom>
              <a:avLst/>
              <a:gdLst>
                <a:gd name="T0" fmla="*/ 248 w 1056"/>
                <a:gd name="T1" fmla="*/ 232 h 941"/>
                <a:gd name="T2" fmla="*/ 376 w 1056"/>
                <a:gd name="T3" fmla="*/ 440 h 941"/>
                <a:gd name="T4" fmla="*/ 360 w 1056"/>
                <a:gd name="T5" fmla="*/ 576 h 941"/>
                <a:gd name="T6" fmla="*/ 240 w 1056"/>
                <a:gd name="T7" fmla="*/ 624 h 941"/>
                <a:gd name="T8" fmla="*/ 168 w 1056"/>
                <a:gd name="T9" fmla="*/ 568 h 941"/>
                <a:gd name="T10" fmla="*/ 200 w 1056"/>
                <a:gd name="T11" fmla="*/ 432 h 941"/>
                <a:gd name="T12" fmla="*/ 296 w 1056"/>
                <a:gd name="T13" fmla="*/ 384 h 941"/>
                <a:gd name="T14" fmla="*/ 544 w 1056"/>
                <a:gd name="T15" fmla="*/ 448 h 941"/>
                <a:gd name="T16" fmla="*/ 712 w 1056"/>
                <a:gd name="T17" fmla="*/ 544 h 941"/>
                <a:gd name="T18" fmla="*/ 832 w 1056"/>
                <a:gd name="T19" fmla="*/ 312 h 941"/>
                <a:gd name="T20" fmla="*/ 752 w 1056"/>
                <a:gd name="T21" fmla="*/ 256 h 941"/>
                <a:gd name="T22" fmla="*/ 640 w 1056"/>
                <a:gd name="T23" fmla="*/ 336 h 941"/>
                <a:gd name="T24" fmla="*/ 776 w 1056"/>
                <a:gd name="T25" fmla="*/ 616 h 941"/>
                <a:gd name="T26" fmla="*/ 872 w 1056"/>
                <a:gd name="T27" fmla="*/ 824 h 941"/>
                <a:gd name="T28" fmla="*/ 784 w 1056"/>
                <a:gd name="T29" fmla="*/ 936 h 941"/>
                <a:gd name="T30" fmla="*/ 640 w 1056"/>
                <a:gd name="T31" fmla="*/ 800 h 941"/>
                <a:gd name="T32" fmla="*/ 608 w 1056"/>
                <a:gd name="T33" fmla="*/ 632 h 941"/>
                <a:gd name="T34" fmla="*/ 568 w 1056"/>
                <a:gd name="T35" fmla="*/ 224 h 941"/>
                <a:gd name="T36" fmla="*/ 488 w 1056"/>
                <a:gd name="T37" fmla="*/ 0 h 941"/>
                <a:gd name="T38" fmla="*/ 384 w 1056"/>
                <a:gd name="T39" fmla="*/ 128 h 941"/>
                <a:gd name="T40" fmla="*/ 616 w 1056"/>
                <a:gd name="T41" fmla="*/ 192 h 941"/>
                <a:gd name="T42" fmla="*/ 800 w 1056"/>
                <a:gd name="T43" fmla="*/ 96 h 941"/>
                <a:gd name="T44" fmla="*/ 848 w 1056"/>
                <a:gd name="T45" fmla="*/ 200 h 941"/>
                <a:gd name="T46" fmla="*/ 912 w 1056"/>
                <a:gd name="T47" fmla="*/ 304 h 941"/>
                <a:gd name="T48" fmla="*/ 1024 w 1056"/>
                <a:gd name="T49" fmla="*/ 560 h 941"/>
                <a:gd name="T50" fmla="*/ 1016 w 1056"/>
                <a:gd name="T51" fmla="*/ 728 h 941"/>
                <a:gd name="T52" fmla="*/ 1032 w 1056"/>
                <a:gd name="T53" fmla="*/ 864 h 941"/>
                <a:gd name="T54" fmla="*/ 808 w 1056"/>
                <a:gd name="T55" fmla="*/ 872 h 941"/>
                <a:gd name="T56" fmla="*/ 656 w 1056"/>
                <a:gd name="T57" fmla="*/ 688 h 941"/>
                <a:gd name="T58" fmla="*/ 560 w 1056"/>
                <a:gd name="T59" fmla="*/ 608 h 941"/>
                <a:gd name="T60" fmla="*/ 216 w 1056"/>
                <a:gd name="T61" fmla="*/ 496 h 941"/>
                <a:gd name="T62" fmla="*/ 192 w 1056"/>
                <a:gd name="T63" fmla="*/ 352 h 941"/>
                <a:gd name="T64" fmla="*/ 440 w 1056"/>
                <a:gd name="T65" fmla="*/ 264 h 941"/>
                <a:gd name="T66" fmla="*/ 720 w 1056"/>
                <a:gd name="T67" fmla="*/ 40 h 941"/>
                <a:gd name="T68" fmla="*/ 904 w 1056"/>
                <a:gd name="T69" fmla="*/ 96 h 941"/>
                <a:gd name="T70" fmla="*/ 936 w 1056"/>
                <a:gd name="T71" fmla="*/ 256 h 941"/>
                <a:gd name="T72" fmla="*/ 848 w 1056"/>
                <a:gd name="T73" fmla="*/ 328 h 941"/>
                <a:gd name="T74" fmla="*/ 584 w 1056"/>
                <a:gd name="T75" fmla="*/ 584 h 941"/>
                <a:gd name="T76" fmla="*/ 512 w 1056"/>
                <a:gd name="T77" fmla="*/ 616 h 941"/>
                <a:gd name="T78" fmla="*/ 376 w 1056"/>
                <a:gd name="T79" fmla="*/ 824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56" h="941">
                  <a:moveTo>
                    <a:pt x="0" y="168"/>
                  </a:moveTo>
                  <a:cubicBezTo>
                    <a:pt x="206" y="178"/>
                    <a:pt x="133" y="155"/>
                    <a:pt x="248" y="232"/>
                  </a:cubicBezTo>
                  <a:cubicBezTo>
                    <a:pt x="289" y="294"/>
                    <a:pt x="314" y="362"/>
                    <a:pt x="368" y="416"/>
                  </a:cubicBezTo>
                  <a:cubicBezTo>
                    <a:pt x="371" y="424"/>
                    <a:pt x="372" y="433"/>
                    <a:pt x="376" y="440"/>
                  </a:cubicBezTo>
                  <a:cubicBezTo>
                    <a:pt x="383" y="452"/>
                    <a:pt x="400" y="459"/>
                    <a:pt x="400" y="472"/>
                  </a:cubicBezTo>
                  <a:cubicBezTo>
                    <a:pt x="400" y="476"/>
                    <a:pt x="382" y="558"/>
                    <a:pt x="360" y="576"/>
                  </a:cubicBezTo>
                  <a:cubicBezTo>
                    <a:pt x="343" y="589"/>
                    <a:pt x="281" y="610"/>
                    <a:pt x="264" y="616"/>
                  </a:cubicBezTo>
                  <a:cubicBezTo>
                    <a:pt x="256" y="619"/>
                    <a:pt x="240" y="624"/>
                    <a:pt x="240" y="624"/>
                  </a:cubicBezTo>
                  <a:cubicBezTo>
                    <a:pt x="221" y="621"/>
                    <a:pt x="199" y="628"/>
                    <a:pt x="184" y="616"/>
                  </a:cubicBezTo>
                  <a:cubicBezTo>
                    <a:pt x="171" y="606"/>
                    <a:pt x="173" y="584"/>
                    <a:pt x="168" y="568"/>
                  </a:cubicBezTo>
                  <a:cubicBezTo>
                    <a:pt x="165" y="559"/>
                    <a:pt x="157" y="552"/>
                    <a:pt x="152" y="544"/>
                  </a:cubicBezTo>
                  <a:cubicBezTo>
                    <a:pt x="158" y="494"/>
                    <a:pt x="162" y="465"/>
                    <a:pt x="200" y="432"/>
                  </a:cubicBezTo>
                  <a:cubicBezTo>
                    <a:pt x="214" y="419"/>
                    <a:pt x="230" y="406"/>
                    <a:pt x="248" y="400"/>
                  </a:cubicBezTo>
                  <a:cubicBezTo>
                    <a:pt x="264" y="395"/>
                    <a:pt x="296" y="384"/>
                    <a:pt x="296" y="384"/>
                  </a:cubicBezTo>
                  <a:cubicBezTo>
                    <a:pt x="355" y="387"/>
                    <a:pt x="421" y="371"/>
                    <a:pt x="472" y="400"/>
                  </a:cubicBezTo>
                  <a:cubicBezTo>
                    <a:pt x="497" y="414"/>
                    <a:pt x="520" y="432"/>
                    <a:pt x="544" y="448"/>
                  </a:cubicBezTo>
                  <a:cubicBezTo>
                    <a:pt x="552" y="453"/>
                    <a:pt x="568" y="464"/>
                    <a:pt x="568" y="464"/>
                  </a:cubicBezTo>
                  <a:cubicBezTo>
                    <a:pt x="603" y="517"/>
                    <a:pt x="654" y="530"/>
                    <a:pt x="712" y="544"/>
                  </a:cubicBezTo>
                  <a:cubicBezTo>
                    <a:pt x="800" y="537"/>
                    <a:pt x="805" y="547"/>
                    <a:pt x="856" y="496"/>
                  </a:cubicBezTo>
                  <a:cubicBezTo>
                    <a:pt x="876" y="435"/>
                    <a:pt x="893" y="352"/>
                    <a:pt x="832" y="312"/>
                  </a:cubicBezTo>
                  <a:cubicBezTo>
                    <a:pt x="823" y="286"/>
                    <a:pt x="828" y="285"/>
                    <a:pt x="800" y="272"/>
                  </a:cubicBezTo>
                  <a:cubicBezTo>
                    <a:pt x="785" y="265"/>
                    <a:pt x="752" y="256"/>
                    <a:pt x="752" y="256"/>
                  </a:cubicBezTo>
                  <a:cubicBezTo>
                    <a:pt x="715" y="263"/>
                    <a:pt x="694" y="268"/>
                    <a:pt x="664" y="288"/>
                  </a:cubicBezTo>
                  <a:cubicBezTo>
                    <a:pt x="656" y="300"/>
                    <a:pt x="640" y="319"/>
                    <a:pt x="640" y="336"/>
                  </a:cubicBezTo>
                  <a:cubicBezTo>
                    <a:pt x="640" y="409"/>
                    <a:pt x="693" y="525"/>
                    <a:pt x="744" y="576"/>
                  </a:cubicBezTo>
                  <a:cubicBezTo>
                    <a:pt x="760" y="623"/>
                    <a:pt x="740" y="580"/>
                    <a:pt x="776" y="616"/>
                  </a:cubicBezTo>
                  <a:cubicBezTo>
                    <a:pt x="806" y="646"/>
                    <a:pt x="779" y="657"/>
                    <a:pt x="824" y="672"/>
                  </a:cubicBezTo>
                  <a:cubicBezTo>
                    <a:pt x="841" y="724"/>
                    <a:pt x="861" y="770"/>
                    <a:pt x="872" y="824"/>
                  </a:cubicBezTo>
                  <a:cubicBezTo>
                    <a:pt x="868" y="851"/>
                    <a:pt x="873" y="883"/>
                    <a:pt x="856" y="904"/>
                  </a:cubicBezTo>
                  <a:cubicBezTo>
                    <a:pt x="840" y="925"/>
                    <a:pt x="784" y="936"/>
                    <a:pt x="784" y="936"/>
                  </a:cubicBezTo>
                  <a:cubicBezTo>
                    <a:pt x="700" y="925"/>
                    <a:pt x="710" y="941"/>
                    <a:pt x="664" y="872"/>
                  </a:cubicBezTo>
                  <a:cubicBezTo>
                    <a:pt x="664" y="872"/>
                    <a:pt x="644" y="812"/>
                    <a:pt x="640" y="800"/>
                  </a:cubicBezTo>
                  <a:cubicBezTo>
                    <a:pt x="637" y="792"/>
                    <a:pt x="632" y="776"/>
                    <a:pt x="632" y="776"/>
                  </a:cubicBezTo>
                  <a:cubicBezTo>
                    <a:pt x="626" y="728"/>
                    <a:pt x="623" y="678"/>
                    <a:pt x="608" y="632"/>
                  </a:cubicBezTo>
                  <a:cubicBezTo>
                    <a:pt x="603" y="536"/>
                    <a:pt x="593" y="481"/>
                    <a:pt x="584" y="392"/>
                  </a:cubicBezTo>
                  <a:cubicBezTo>
                    <a:pt x="578" y="336"/>
                    <a:pt x="586" y="277"/>
                    <a:pt x="568" y="224"/>
                  </a:cubicBezTo>
                  <a:cubicBezTo>
                    <a:pt x="560" y="200"/>
                    <a:pt x="550" y="177"/>
                    <a:pt x="544" y="152"/>
                  </a:cubicBezTo>
                  <a:cubicBezTo>
                    <a:pt x="530" y="97"/>
                    <a:pt x="537" y="33"/>
                    <a:pt x="488" y="0"/>
                  </a:cubicBezTo>
                  <a:cubicBezTo>
                    <a:pt x="424" y="7"/>
                    <a:pt x="408" y="0"/>
                    <a:pt x="376" y="48"/>
                  </a:cubicBezTo>
                  <a:cubicBezTo>
                    <a:pt x="379" y="75"/>
                    <a:pt x="376" y="102"/>
                    <a:pt x="384" y="128"/>
                  </a:cubicBezTo>
                  <a:cubicBezTo>
                    <a:pt x="401" y="181"/>
                    <a:pt x="463" y="224"/>
                    <a:pt x="512" y="240"/>
                  </a:cubicBezTo>
                  <a:cubicBezTo>
                    <a:pt x="569" y="232"/>
                    <a:pt x="578" y="230"/>
                    <a:pt x="616" y="192"/>
                  </a:cubicBezTo>
                  <a:cubicBezTo>
                    <a:pt x="643" y="111"/>
                    <a:pt x="664" y="112"/>
                    <a:pt x="736" y="88"/>
                  </a:cubicBezTo>
                  <a:cubicBezTo>
                    <a:pt x="757" y="91"/>
                    <a:pt x="780" y="89"/>
                    <a:pt x="800" y="96"/>
                  </a:cubicBezTo>
                  <a:cubicBezTo>
                    <a:pt x="818" y="102"/>
                    <a:pt x="848" y="128"/>
                    <a:pt x="848" y="128"/>
                  </a:cubicBezTo>
                  <a:cubicBezTo>
                    <a:pt x="873" y="166"/>
                    <a:pt x="867" y="143"/>
                    <a:pt x="848" y="200"/>
                  </a:cubicBezTo>
                  <a:cubicBezTo>
                    <a:pt x="845" y="208"/>
                    <a:pt x="840" y="224"/>
                    <a:pt x="840" y="224"/>
                  </a:cubicBezTo>
                  <a:cubicBezTo>
                    <a:pt x="852" y="270"/>
                    <a:pt x="867" y="289"/>
                    <a:pt x="912" y="304"/>
                  </a:cubicBezTo>
                  <a:cubicBezTo>
                    <a:pt x="968" y="360"/>
                    <a:pt x="1022" y="403"/>
                    <a:pt x="1048" y="480"/>
                  </a:cubicBezTo>
                  <a:cubicBezTo>
                    <a:pt x="1043" y="515"/>
                    <a:pt x="1048" y="536"/>
                    <a:pt x="1024" y="560"/>
                  </a:cubicBezTo>
                  <a:cubicBezTo>
                    <a:pt x="1005" y="579"/>
                    <a:pt x="952" y="592"/>
                    <a:pt x="952" y="592"/>
                  </a:cubicBezTo>
                  <a:cubicBezTo>
                    <a:pt x="931" y="655"/>
                    <a:pt x="967" y="695"/>
                    <a:pt x="1016" y="728"/>
                  </a:cubicBezTo>
                  <a:cubicBezTo>
                    <a:pt x="1030" y="755"/>
                    <a:pt x="1046" y="779"/>
                    <a:pt x="1056" y="808"/>
                  </a:cubicBezTo>
                  <a:cubicBezTo>
                    <a:pt x="1052" y="823"/>
                    <a:pt x="1048" y="854"/>
                    <a:pt x="1032" y="864"/>
                  </a:cubicBezTo>
                  <a:cubicBezTo>
                    <a:pt x="1018" y="873"/>
                    <a:pt x="984" y="880"/>
                    <a:pt x="984" y="880"/>
                  </a:cubicBezTo>
                  <a:cubicBezTo>
                    <a:pt x="925" y="877"/>
                    <a:pt x="866" y="879"/>
                    <a:pt x="808" y="872"/>
                  </a:cubicBezTo>
                  <a:cubicBezTo>
                    <a:pt x="785" y="869"/>
                    <a:pt x="756" y="816"/>
                    <a:pt x="752" y="808"/>
                  </a:cubicBezTo>
                  <a:cubicBezTo>
                    <a:pt x="728" y="761"/>
                    <a:pt x="709" y="706"/>
                    <a:pt x="656" y="688"/>
                  </a:cubicBezTo>
                  <a:cubicBezTo>
                    <a:pt x="632" y="664"/>
                    <a:pt x="608" y="640"/>
                    <a:pt x="584" y="616"/>
                  </a:cubicBezTo>
                  <a:cubicBezTo>
                    <a:pt x="578" y="610"/>
                    <a:pt x="568" y="612"/>
                    <a:pt x="560" y="608"/>
                  </a:cubicBezTo>
                  <a:cubicBezTo>
                    <a:pt x="490" y="573"/>
                    <a:pt x="449" y="567"/>
                    <a:pt x="368" y="560"/>
                  </a:cubicBezTo>
                  <a:cubicBezTo>
                    <a:pt x="313" y="542"/>
                    <a:pt x="272" y="510"/>
                    <a:pt x="216" y="496"/>
                  </a:cubicBezTo>
                  <a:cubicBezTo>
                    <a:pt x="201" y="467"/>
                    <a:pt x="194" y="439"/>
                    <a:pt x="184" y="408"/>
                  </a:cubicBezTo>
                  <a:cubicBezTo>
                    <a:pt x="187" y="389"/>
                    <a:pt x="185" y="370"/>
                    <a:pt x="192" y="352"/>
                  </a:cubicBezTo>
                  <a:cubicBezTo>
                    <a:pt x="203" y="324"/>
                    <a:pt x="241" y="316"/>
                    <a:pt x="264" y="304"/>
                  </a:cubicBezTo>
                  <a:cubicBezTo>
                    <a:pt x="322" y="275"/>
                    <a:pt x="374" y="271"/>
                    <a:pt x="440" y="264"/>
                  </a:cubicBezTo>
                  <a:cubicBezTo>
                    <a:pt x="463" y="229"/>
                    <a:pt x="466" y="198"/>
                    <a:pt x="496" y="168"/>
                  </a:cubicBezTo>
                  <a:cubicBezTo>
                    <a:pt x="527" y="74"/>
                    <a:pt x="633" y="57"/>
                    <a:pt x="720" y="40"/>
                  </a:cubicBezTo>
                  <a:cubicBezTo>
                    <a:pt x="771" y="43"/>
                    <a:pt x="822" y="39"/>
                    <a:pt x="872" y="48"/>
                  </a:cubicBezTo>
                  <a:cubicBezTo>
                    <a:pt x="896" y="52"/>
                    <a:pt x="897" y="80"/>
                    <a:pt x="904" y="96"/>
                  </a:cubicBezTo>
                  <a:cubicBezTo>
                    <a:pt x="930" y="153"/>
                    <a:pt x="927" y="146"/>
                    <a:pt x="952" y="184"/>
                  </a:cubicBezTo>
                  <a:cubicBezTo>
                    <a:pt x="952" y="184"/>
                    <a:pt x="944" y="246"/>
                    <a:pt x="936" y="256"/>
                  </a:cubicBezTo>
                  <a:cubicBezTo>
                    <a:pt x="930" y="264"/>
                    <a:pt x="919" y="266"/>
                    <a:pt x="912" y="272"/>
                  </a:cubicBezTo>
                  <a:cubicBezTo>
                    <a:pt x="885" y="295"/>
                    <a:pt x="882" y="317"/>
                    <a:pt x="848" y="328"/>
                  </a:cubicBezTo>
                  <a:cubicBezTo>
                    <a:pt x="787" y="389"/>
                    <a:pt x="749" y="467"/>
                    <a:pt x="688" y="528"/>
                  </a:cubicBezTo>
                  <a:cubicBezTo>
                    <a:pt x="658" y="558"/>
                    <a:pt x="624" y="571"/>
                    <a:pt x="584" y="584"/>
                  </a:cubicBezTo>
                  <a:cubicBezTo>
                    <a:pt x="575" y="587"/>
                    <a:pt x="569" y="596"/>
                    <a:pt x="560" y="600"/>
                  </a:cubicBezTo>
                  <a:cubicBezTo>
                    <a:pt x="545" y="607"/>
                    <a:pt x="528" y="611"/>
                    <a:pt x="512" y="616"/>
                  </a:cubicBezTo>
                  <a:cubicBezTo>
                    <a:pt x="485" y="625"/>
                    <a:pt x="460" y="647"/>
                    <a:pt x="432" y="656"/>
                  </a:cubicBezTo>
                  <a:cubicBezTo>
                    <a:pt x="400" y="704"/>
                    <a:pt x="387" y="768"/>
                    <a:pt x="376" y="824"/>
                  </a:cubicBezTo>
                  <a:cubicBezTo>
                    <a:pt x="385" y="887"/>
                    <a:pt x="371" y="867"/>
                    <a:pt x="400" y="896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" name="Oval 6"/>
            <p:cNvSpPr>
              <a:spLocks noChangeArrowheads="1"/>
            </p:cNvSpPr>
            <p:nvPr/>
          </p:nvSpPr>
          <p:spPr bwMode="auto">
            <a:xfrm>
              <a:off x="2016" y="1232"/>
              <a:ext cx="120" cy="12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Oval 7"/>
            <p:cNvSpPr>
              <a:spLocks noChangeArrowheads="1"/>
            </p:cNvSpPr>
            <p:nvPr/>
          </p:nvSpPr>
          <p:spPr bwMode="auto">
            <a:xfrm>
              <a:off x="2248" y="1288"/>
              <a:ext cx="120" cy="12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Oval 8"/>
            <p:cNvSpPr>
              <a:spLocks noChangeArrowheads="1"/>
            </p:cNvSpPr>
            <p:nvPr/>
          </p:nvSpPr>
          <p:spPr bwMode="auto">
            <a:xfrm>
              <a:off x="2408" y="1480"/>
              <a:ext cx="120" cy="120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2520" y="1712"/>
              <a:ext cx="120" cy="120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" name="Oval 10"/>
            <p:cNvSpPr>
              <a:spLocks noChangeArrowheads="1"/>
            </p:cNvSpPr>
            <p:nvPr/>
          </p:nvSpPr>
          <p:spPr bwMode="auto">
            <a:xfrm>
              <a:off x="2440" y="1896"/>
              <a:ext cx="120" cy="120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" name="Oval 11"/>
            <p:cNvSpPr>
              <a:spLocks noChangeArrowheads="1"/>
            </p:cNvSpPr>
            <p:nvPr/>
          </p:nvSpPr>
          <p:spPr bwMode="auto">
            <a:xfrm>
              <a:off x="2256" y="1936"/>
              <a:ext cx="120" cy="12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" name="Oval 12"/>
            <p:cNvSpPr>
              <a:spLocks noChangeArrowheads="1"/>
            </p:cNvSpPr>
            <p:nvPr/>
          </p:nvSpPr>
          <p:spPr bwMode="auto">
            <a:xfrm>
              <a:off x="2184" y="1768"/>
              <a:ext cx="120" cy="120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auto">
            <a:xfrm>
              <a:off x="2312" y="1616"/>
              <a:ext cx="120" cy="12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auto">
            <a:xfrm>
              <a:off x="2552" y="1552"/>
              <a:ext cx="120" cy="120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auto">
            <a:xfrm>
              <a:off x="2712" y="1640"/>
              <a:ext cx="120" cy="120"/>
            </a:xfrm>
            <a:prstGeom prst="ellipse">
              <a:avLst/>
            </a:prstGeom>
            <a:solidFill>
              <a:srgbClr val="808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auto">
            <a:xfrm>
              <a:off x="2912" y="1784"/>
              <a:ext cx="121" cy="120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auto">
            <a:xfrm>
              <a:off x="3096" y="1808"/>
              <a:ext cx="121" cy="12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" name="Oval 18"/>
            <p:cNvSpPr>
              <a:spLocks noChangeArrowheads="1"/>
            </p:cNvSpPr>
            <p:nvPr/>
          </p:nvSpPr>
          <p:spPr bwMode="auto">
            <a:xfrm>
              <a:off x="3216" y="1712"/>
              <a:ext cx="120" cy="12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808080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" name="Oval 19"/>
            <p:cNvSpPr>
              <a:spLocks noChangeArrowheads="1"/>
            </p:cNvSpPr>
            <p:nvPr/>
          </p:nvSpPr>
          <p:spPr bwMode="auto">
            <a:xfrm>
              <a:off x="3240" y="1560"/>
              <a:ext cx="120" cy="120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auto">
            <a:xfrm>
              <a:off x="3136" y="1408"/>
              <a:ext cx="120" cy="120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auto">
            <a:xfrm>
              <a:off x="2976" y="1384"/>
              <a:ext cx="120" cy="120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auto">
            <a:xfrm>
              <a:off x="2904" y="1536"/>
              <a:ext cx="120" cy="12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auto">
            <a:xfrm>
              <a:off x="2952" y="1680"/>
              <a:ext cx="120" cy="120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auto">
            <a:xfrm>
              <a:off x="3088" y="1960"/>
              <a:ext cx="120" cy="120"/>
            </a:xfrm>
            <a:prstGeom prst="ellipse">
              <a:avLst/>
            </a:prstGeom>
            <a:solidFill>
              <a:srgbClr val="808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" name="Oval 25"/>
            <p:cNvSpPr>
              <a:spLocks noChangeArrowheads="1"/>
            </p:cNvSpPr>
            <p:nvPr/>
          </p:nvSpPr>
          <p:spPr bwMode="auto">
            <a:xfrm>
              <a:off x="3176" y="2080"/>
              <a:ext cx="120" cy="120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6" name="Oval 26"/>
            <p:cNvSpPr>
              <a:spLocks noChangeArrowheads="1"/>
            </p:cNvSpPr>
            <p:nvPr/>
          </p:nvSpPr>
          <p:spPr bwMode="auto">
            <a:xfrm>
              <a:off x="3216" y="2224"/>
              <a:ext cx="120" cy="120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auto">
            <a:xfrm>
              <a:off x="3176" y="2392"/>
              <a:ext cx="120" cy="12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auto">
            <a:xfrm>
              <a:off x="3016" y="2408"/>
              <a:ext cx="120" cy="120"/>
            </a:xfrm>
            <a:prstGeom prst="ellipse">
              <a:avLst/>
            </a:prstGeom>
            <a:solidFill>
              <a:srgbClr val="808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auto">
            <a:xfrm>
              <a:off x="2904" y="2272"/>
              <a:ext cx="120" cy="12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808080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auto">
            <a:xfrm>
              <a:off x="2872" y="2112"/>
              <a:ext cx="120" cy="12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auto">
            <a:xfrm>
              <a:off x="2856" y="1960"/>
              <a:ext cx="120" cy="120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2" name="Oval 32"/>
            <p:cNvSpPr>
              <a:spLocks noChangeArrowheads="1"/>
            </p:cNvSpPr>
            <p:nvPr/>
          </p:nvSpPr>
          <p:spPr bwMode="auto">
            <a:xfrm>
              <a:off x="2824" y="1736"/>
              <a:ext cx="120" cy="120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3" name="Oval 33"/>
            <p:cNvSpPr>
              <a:spLocks noChangeArrowheads="1"/>
            </p:cNvSpPr>
            <p:nvPr/>
          </p:nvSpPr>
          <p:spPr bwMode="auto">
            <a:xfrm>
              <a:off x="2800" y="1560"/>
              <a:ext cx="120" cy="120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auto">
            <a:xfrm>
              <a:off x="2800" y="1384"/>
              <a:ext cx="120" cy="12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auto">
            <a:xfrm>
              <a:off x="2768" y="1232"/>
              <a:ext cx="120" cy="12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auto">
            <a:xfrm>
              <a:off x="2704" y="1032"/>
              <a:ext cx="120" cy="120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auto">
            <a:xfrm>
              <a:off x="2544" y="1008"/>
              <a:ext cx="120" cy="120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auto">
            <a:xfrm>
              <a:off x="2512" y="1160"/>
              <a:ext cx="120" cy="12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808080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9" name="Oval 39"/>
            <p:cNvSpPr>
              <a:spLocks noChangeArrowheads="1"/>
            </p:cNvSpPr>
            <p:nvPr/>
          </p:nvSpPr>
          <p:spPr bwMode="auto">
            <a:xfrm>
              <a:off x="2616" y="1288"/>
              <a:ext cx="120" cy="120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0" name="Oval 40"/>
            <p:cNvSpPr>
              <a:spLocks noChangeArrowheads="1"/>
            </p:cNvSpPr>
            <p:nvPr/>
          </p:nvSpPr>
          <p:spPr bwMode="auto">
            <a:xfrm>
              <a:off x="2912" y="1208"/>
              <a:ext cx="121" cy="120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auto">
            <a:xfrm>
              <a:off x="3048" y="1120"/>
              <a:ext cx="120" cy="120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auto">
            <a:xfrm>
              <a:off x="3208" y="1184"/>
              <a:ext cx="120" cy="120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auto">
            <a:xfrm>
              <a:off x="3256" y="1360"/>
              <a:ext cx="120" cy="12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auto">
            <a:xfrm>
              <a:off x="3384" y="1544"/>
              <a:ext cx="120" cy="12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auto">
            <a:xfrm>
              <a:off x="3472" y="1688"/>
              <a:ext cx="120" cy="12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6" name="Oval 46"/>
            <p:cNvSpPr>
              <a:spLocks noChangeArrowheads="1"/>
            </p:cNvSpPr>
            <p:nvPr/>
          </p:nvSpPr>
          <p:spPr bwMode="auto">
            <a:xfrm>
              <a:off x="3448" y="1856"/>
              <a:ext cx="121" cy="120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7" name="Oval 47"/>
            <p:cNvSpPr>
              <a:spLocks noChangeArrowheads="1"/>
            </p:cNvSpPr>
            <p:nvPr/>
          </p:nvSpPr>
          <p:spPr bwMode="auto">
            <a:xfrm>
              <a:off x="3352" y="1992"/>
              <a:ext cx="121" cy="120"/>
            </a:xfrm>
            <a:prstGeom prst="ellipse">
              <a:avLst/>
            </a:prstGeom>
            <a:solidFill>
              <a:srgbClr val="808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8" name="Oval 48"/>
            <p:cNvSpPr>
              <a:spLocks noChangeArrowheads="1"/>
            </p:cNvSpPr>
            <p:nvPr/>
          </p:nvSpPr>
          <p:spPr bwMode="auto">
            <a:xfrm>
              <a:off x="3464" y="2112"/>
              <a:ext cx="120" cy="120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9" name="Oval 49"/>
            <p:cNvSpPr>
              <a:spLocks noChangeArrowheads="1"/>
            </p:cNvSpPr>
            <p:nvPr/>
          </p:nvSpPr>
          <p:spPr bwMode="auto">
            <a:xfrm>
              <a:off x="3480" y="2304"/>
              <a:ext cx="120" cy="12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0" name="Oval 50"/>
            <p:cNvSpPr>
              <a:spLocks noChangeArrowheads="1"/>
            </p:cNvSpPr>
            <p:nvPr/>
          </p:nvSpPr>
          <p:spPr bwMode="auto">
            <a:xfrm>
              <a:off x="3328" y="2336"/>
              <a:ext cx="120" cy="120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1" name="Oval 51"/>
            <p:cNvSpPr>
              <a:spLocks noChangeArrowheads="1"/>
            </p:cNvSpPr>
            <p:nvPr/>
          </p:nvSpPr>
          <p:spPr bwMode="auto">
            <a:xfrm>
              <a:off x="3088" y="2272"/>
              <a:ext cx="120" cy="120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2" name="Oval 52"/>
            <p:cNvSpPr>
              <a:spLocks noChangeArrowheads="1"/>
            </p:cNvSpPr>
            <p:nvPr/>
          </p:nvSpPr>
          <p:spPr bwMode="auto">
            <a:xfrm>
              <a:off x="3016" y="2144"/>
              <a:ext cx="120" cy="120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3" name="Oval 53"/>
            <p:cNvSpPr>
              <a:spLocks noChangeArrowheads="1"/>
            </p:cNvSpPr>
            <p:nvPr/>
          </p:nvSpPr>
          <p:spPr bwMode="auto">
            <a:xfrm>
              <a:off x="2712" y="1880"/>
              <a:ext cx="120" cy="120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4" name="Oval 54"/>
            <p:cNvSpPr>
              <a:spLocks noChangeArrowheads="1"/>
            </p:cNvSpPr>
            <p:nvPr/>
          </p:nvSpPr>
          <p:spPr bwMode="auto">
            <a:xfrm>
              <a:off x="2576" y="1832"/>
              <a:ext cx="120" cy="120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5" name="Oval 55"/>
            <p:cNvSpPr>
              <a:spLocks noChangeArrowheads="1"/>
            </p:cNvSpPr>
            <p:nvPr/>
          </p:nvSpPr>
          <p:spPr bwMode="auto">
            <a:xfrm>
              <a:off x="2368" y="1768"/>
              <a:ext cx="120" cy="120"/>
            </a:xfrm>
            <a:prstGeom prst="ellipse">
              <a:avLst/>
            </a:prstGeom>
            <a:solidFill>
              <a:srgbClr val="808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6" name="Oval 56"/>
            <p:cNvSpPr>
              <a:spLocks noChangeArrowheads="1"/>
            </p:cNvSpPr>
            <p:nvPr/>
          </p:nvSpPr>
          <p:spPr bwMode="auto">
            <a:xfrm>
              <a:off x="2224" y="1536"/>
              <a:ext cx="120" cy="12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7" name="Oval 57"/>
            <p:cNvSpPr>
              <a:spLocks noChangeArrowheads="1"/>
            </p:cNvSpPr>
            <p:nvPr/>
          </p:nvSpPr>
          <p:spPr bwMode="auto">
            <a:xfrm>
              <a:off x="2528" y="1384"/>
              <a:ext cx="120" cy="120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8" name="Oval 58"/>
            <p:cNvSpPr>
              <a:spLocks noChangeArrowheads="1"/>
            </p:cNvSpPr>
            <p:nvPr/>
          </p:nvSpPr>
          <p:spPr bwMode="auto">
            <a:xfrm>
              <a:off x="2824" y="1096"/>
              <a:ext cx="120" cy="120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9" name="Oval 59"/>
            <p:cNvSpPr>
              <a:spLocks noChangeArrowheads="1"/>
            </p:cNvSpPr>
            <p:nvPr/>
          </p:nvSpPr>
          <p:spPr bwMode="auto">
            <a:xfrm>
              <a:off x="2992" y="1032"/>
              <a:ext cx="120" cy="12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808080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0" name="Oval 60"/>
            <p:cNvSpPr>
              <a:spLocks noChangeArrowheads="1"/>
            </p:cNvSpPr>
            <p:nvPr/>
          </p:nvSpPr>
          <p:spPr bwMode="auto">
            <a:xfrm>
              <a:off x="3216" y="1040"/>
              <a:ext cx="120" cy="120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1" name="Oval 61"/>
            <p:cNvSpPr>
              <a:spLocks noChangeArrowheads="1"/>
            </p:cNvSpPr>
            <p:nvPr/>
          </p:nvSpPr>
          <p:spPr bwMode="auto">
            <a:xfrm>
              <a:off x="3352" y="1232"/>
              <a:ext cx="121" cy="12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2" name="Oval 62"/>
            <p:cNvSpPr>
              <a:spLocks noChangeArrowheads="1"/>
            </p:cNvSpPr>
            <p:nvPr/>
          </p:nvSpPr>
          <p:spPr bwMode="auto">
            <a:xfrm>
              <a:off x="3120" y="1568"/>
              <a:ext cx="121" cy="120"/>
            </a:xfrm>
            <a:prstGeom prst="ellipse">
              <a:avLst/>
            </a:prstGeom>
            <a:solidFill>
              <a:srgbClr val="808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3" name="Oval 63"/>
            <p:cNvSpPr>
              <a:spLocks noChangeArrowheads="1"/>
            </p:cNvSpPr>
            <p:nvPr/>
          </p:nvSpPr>
          <p:spPr bwMode="auto">
            <a:xfrm>
              <a:off x="3032" y="1752"/>
              <a:ext cx="120" cy="120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4" name="Oval 64"/>
            <p:cNvSpPr>
              <a:spLocks noChangeArrowheads="1"/>
            </p:cNvSpPr>
            <p:nvPr/>
          </p:nvSpPr>
          <p:spPr bwMode="auto">
            <a:xfrm>
              <a:off x="2832" y="1864"/>
              <a:ext cx="120" cy="120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5" name="Oval 65"/>
            <p:cNvSpPr>
              <a:spLocks noChangeArrowheads="1"/>
            </p:cNvSpPr>
            <p:nvPr/>
          </p:nvSpPr>
          <p:spPr bwMode="auto">
            <a:xfrm>
              <a:off x="2600" y="1992"/>
              <a:ext cx="120" cy="120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6" name="Oval 66"/>
            <p:cNvSpPr>
              <a:spLocks noChangeArrowheads="1"/>
            </p:cNvSpPr>
            <p:nvPr/>
          </p:nvSpPr>
          <p:spPr bwMode="auto">
            <a:xfrm>
              <a:off x="2544" y="2136"/>
              <a:ext cx="120" cy="12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808080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7" name="Oval 67"/>
            <p:cNvSpPr>
              <a:spLocks noChangeArrowheads="1"/>
            </p:cNvSpPr>
            <p:nvPr/>
          </p:nvSpPr>
          <p:spPr bwMode="auto">
            <a:xfrm>
              <a:off x="2520" y="2336"/>
              <a:ext cx="120" cy="120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68" name="Text Box 68"/>
          <p:cNvSpPr txBox="1">
            <a:spLocks noChangeArrowheads="1"/>
          </p:cNvSpPr>
          <p:nvPr/>
        </p:nvSpPr>
        <p:spPr bwMode="auto">
          <a:xfrm>
            <a:off x="3938588" y="2435225"/>
            <a:ext cx="1458912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90000"/>
              </a:lnSpc>
              <a:defRPr/>
            </a:pPr>
            <a:r>
              <a:rPr lang="en-US" sz="1600">
                <a:latin typeface="Times New Roman" charset="0"/>
              </a:rPr>
              <a:t>Single residue</a:t>
            </a:r>
          </a:p>
        </p:txBody>
      </p:sp>
      <p:sp>
        <p:nvSpPr>
          <p:cNvPr id="69" name="Text Box 69"/>
          <p:cNvSpPr txBox="1">
            <a:spLocks noChangeArrowheads="1"/>
          </p:cNvSpPr>
          <p:nvPr/>
        </p:nvSpPr>
        <p:spPr bwMode="auto">
          <a:xfrm>
            <a:off x="4221163" y="2720975"/>
            <a:ext cx="9064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1600">
                <a:latin typeface="Times New Roman" charset="0"/>
              </a:rPr>
              <a:t>mutation</a:t>
            </a:r>
          </a:p>
        </p:txBody>
      </p:sp>
      <p:sp>
        <p:nvSpPr>
          <p:cNvPr id="70" name="Freeform 70"/>
          <p:cNvSpPr>
            <a:spLocks/>
          </p:cNvSpPr>
          <p:nvPr/>
        </p:nvSpPr>
        <p:spPr bwMode="auto">
          <a:xfrm>
            <a:off x="5295900" y="1503363"/>
            <a:ext cx="3186113" cy="2749550"/>
          </a:xfrm>
          <a:custGeom>
            <a:avLst/>
            <a:gdLst>
              <a:gd name="T0" fmla="*/ 248 w 1056"/>
              <a:gd name="T1" fmla="*/ 232 h 941"/>
              <a:gd name="T2" fmla="*/ 376 w 1056"/>
              <a:gd name="T3" fmla="*/ 440 h 941"/>
              <a:gd name="T4" fmla="*/ 360 w 1056"/>
              <a:gd name="T5" fmla="*/ 576 h 941"/>
              <a:gd name="T6" fmla="*/ 240 w 1056"/>
              <a:gd name="T7" fmla="*/ 624 h 941"/>
              <a:gd name="T8" fmla="*/ 168 w 1056"/>
              <a:gd name="T9" fmla="*/ 568 h 941"/>
              <a:gd name="T10" fmla="*/ 200 w 1056"/>
              <a:gd name="T11" fmla="*/ 432 h 941"/>
              <a:gd name="T12" fmla="*/ 296 w 1056"/>
              <a:gd name="T13" fmla="*/ 384 h 941"/>
              <a:gd name="T14" fmla="*/ 544 w 1056"/>
              <a:gd name="T15" fmla="*/ 448 h 941"/>
              <a:gd name="T16" fmla="*/ 712 w 1056"/>
              <a:gd name="T17" fmla="*/ 544 h 941"/>
              <a:gd name="T18" fmla="*/ 832 w 1056"/>
              <a:gd name="T19" fmla="*/ 312 h 941"/>
              <a:gd name="T20" fmla="*/ 752 w 1056"/>
              <a:gd name="T21" fmla="*/ 256 h 941"/>
              <a:gd name="T22" fmla="*/ 640 w 1056"/>
              <a:gd name="T23" fmla="*/ 336 h 941"/>
              <a:gd name="T24" fmla="*/ 776 w 1056"/>
              <a:gd name="T25" fmla="*/ 616 h 941"/>
              <a:gd name="T26" fmla="*/ 872 w 1056"/>
              <a:gd name="T27" fmla="*/ 824 h 941"/>
              <a:gd name="T28" fmla="*/ 784 w 1056"/>
              <a:gd name="T29" fmla="*/ 936 h 941"/>
              <a:gd name="T30" fmla="*/ 640 w 1056"/>
              <a:gd name="T31" fmla="*/ 800 h 941"/>
              <a:gd name="T32" fmla="*/ 608 w 1056"/>
              <a:gd name="T33" fmla="*/ 632 h 941"/>
              <a:gd name="T34" fmla="*/ 568 w 1056"/>
              <a:gd name="T35" fmla="*/ 224 h 941"/>
              <a:gd name="T36" fmla="*/ 488 w 1056"/>
              <a:gd name="T37" fmla="*/ 0 h 941"/>
              <a:gd name="T38" fmla="*/ 384 w 1056"/>
              <a:gd name="T39" fmla="*/ 128 h 941"/>
              <a:gd name="T40" fmla="*/ 616 w 1056"/>
              <a:gd name="T41" fmla="*/ 192 h 941"/>
              <a:gd name="T42" fmla="*/ 800 w 1056"/>
              <a:gd name="T43" fmla="*/ 96 h 941"/>
              <a:gd name="T44" fmla="*/ 848 w 1056"/>
              <a:gd name="T45" fmla="*/ 200 h 941"/>
              <a:gd name="T46" fmla="*/ 912 w 1056"/>
              <a:gd name="T47" fmla="*/ 304 h 941"/>
              <a:gd name="T48" fmla="*/ 1024 w 1056"/>
              <a:gd name="T49" fmla="*/ 560 h 941"/>
              <a:gd name="T50" fmla="*/ 1016 w 1056"/>
              <a:gd name="T51" fmla="*/ 728 h 941"/>
              <a:gd name="T52" fmla="*/ 1032 w 1056"/>
              <a:gd name="T53" fmla="*/ 864 h 941"/>
              <a:gd name="T54" fmla="*/ 808 w 1056"/>
              <a:gd name="T55" fmla="*/ 872 h 941"/>
              <a:gd name="T56" fmla="*/ 656 w 1056"/>
              <a:gd name="T57" fmla="*/ 688 h 941"/>
              <a:gd name="T58" fmla="*/ 560 w 1056"/>
              <a:gd name="T59" fmla="*/ 608 h 941"/>
              <a:gd name="T60" fmla="*/ 216 w 1056"/>
              <a:gd name="T61" fmla="*/ 496 h 941"/>
              <a:gd name="T62" fmla="*/ 192 w 1056"/>
              <a:gd name="T63" fmla="*/ 352 h 941"/>
              <a:gd name="T64" fmla="*/ 440 w 1056"/>
              <a:gd name="T65" fmla="*/ 264 h 941"/>
              <a:gd name="T66" fmla="*/ 720 w 1056"/>
              <a:gd name="T67" fmla="*/ 40 h 941"/>
              <a:gd name="T68" fmla="*/ 904 w 1056"/>
              <a:gd name="T69" fmla="*/ 96 h 941"/>
              <a:gd name="T70" fmla="*/ 936 w 1056"/>
              <a:gd name="T71" fmla="*/ 256 h 941"/>
              <a:gd name="T72" fmla="*/ 848 w 1056"/>
              <a:gd name="T73" fmla="*/ 328 h 941"/>
              <a:gd name="T74" fmla="*/ 584 w 1056"/>
              <a:gd name="T75" fmla="*/ 584 h 941"/>
              <a:gd name="T76" fmla="*/ 512 w 1056"/>
              <a:gd name="T77" fmla="*/ 616 h 941"/>
              <a:gd name="T78" fmla="*/ 376 w 1056"/>
              <a:gd name="T79" fmla="*/ 824 h 9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56" h="941">
                <a:moveTo>
                  <a:pt x="0" y="168"/>
                </a:moveTo>
                <a:cubicBezTo>
                  <a:pt x="206" y="178"/>
                  <a:pt x="133" y="155"/>
                  <a:pt x="248" y="232"/>
                </a:cubicBezTo>
                <a:cubicBezTo>
                  <a:pt x="289" y="294"/>
                  <a:pt x="314" y="362"/>
                  <a:pt x="368" y="416"/>
                </a:cubicBezTo>
                <a:cubicBezTo>
                  <a:pt x="371" y="424"/>
                  <a:pt x="372" y="433"/>
                  <a:pt x="376" y="440"/>
                </a:cubicBezTo>
                <a:cubicBezTo>
                  <a:pt x="383" y="452"/>
                  <a:pt x="400" y="459"/>
                  <a:pt x="400" y="472"/>
                </a:cubicBezTo>
                <a:cubicBezTo>
                  <a:pt x="400" y="476"/>
                  <a:pt x="382" y="558"/>
                  <a:pt x="360" y="576"/>
                </a:cubicBezTo>
                <a:cubicBezTo>
                  <a:pt x="343" y="589"/>
                  <a:pt x="281" y="610"/>
                  <a:pt x="264" y="616"/>
                </a:cubicBezTo>
                <a:cubicBezTo>
                  <a:pt x="256" y="619"/>
                  <a:pt x="240" y="624"/>
                  <a:pt x="240" y="624"/>
                </a:cubicBezTo>
                <a:cubicBezTo>
                  <a:pt x="221" y="621"/>
                  <a:pt x="199" y="628"/>
                  <a:pt x="184" y="616"/>
                </a:cubicBezTo>
                <a:cubicBezTo>
                  <a:pt x="171" y="606"/>
                  <a:pt x="173" y="584"/>
                  <a:pt x="168" y="568"/>
                </a:cubicBezTo>
                <a:cubicBezTo>
                  <a:pt x="165" y="559"/>
                  <a:pt x="157" y="552"/>
                  <a:pt x="152" y="544"/>
                </a:cubicBezTo>
                <a:cubicBezTo>
                  <a:pt x="158" y="494"/>
                  <a:pt x="162" y="465"/>
                  <a:pt x="200" y="432"/>
                </a:cubicBezTo>
                <a:cubicBezTo>
                  <a:pt x="214" y="419"/>
                  <a:pt x="230" y="406"/>
                  <a:pt x="248" y="400"/>
                </a:cubicBezTo>
                <a:cubicBezTo>
                  <a:pt x="264" y="395"/>
                  <a:pt x="296" y="384"/>
                  <a:pt x="296" y="384"/>
                </a:cubicBezTo>
                <a:cubicBezTo>
                  <a:pt x="355" y="387"/>
                  <a:pt x="421" y="371"/>
                  <a:pt x="472" y="400"/>
                </a:cubicBezTo>
                <a:cubicBezTo>
                  <a:pt x="497" y="414"/>
                  <a:pt x="520" y="432"/>
                  <a:pt x="544" y="448"/>
                </a:cubicBezTo>
                <a:cubicBezTo>
                  <a:pt x="552" y="453"/>
                  <a:pt x="568" y="464"/>
                  <a:pt x="568" y="464"/>
                </a:cubicBezTo>
                <a:cubicBezTo>
                  <a:pt x="603" y="517"/>
                  <a:pt x="654" y="530"/>
                  <a:pt x="712" y="544"/>
                </a:cubicBezTo>
                <a:cubicBezTo>
                  <a:pt x="800" y="537"/>
                  <a:pt x="805" y="547"/>
                  <a:pt x="856" y="496"/>
                </a:cubicBezTo>
                <a:cubicBezTo>
                  <a:pt x="876" y="435"/>
                  <a:pt x="893" y="352"/>
                  <a:pt x="832" y="312"/>
                </a:cubicBezTo>
                <a:cubicBezTo>
                  <a:pt x="823" y="286"/>
                  <a:pt x="828" y="285"/>
                  <a:pt x="800" y="272"/>
                </a:cubicBezTo>
                <a:cubicBezTo>
                  <a:pt x="785" y="265"/>
                  <a:pt x="752" y="256"/>
                  <a:pt x="752" y="256"/>
                </a:cubicBezTo>
                <a:cubicBezTo>
                  <a:pt x="715" y="263"/>
                  <a:pt x="694" y="268"/>
                  <a:pt x="664" y="288"/>
                </a:cubicBezTo>
                <a:cubicBezTo>
                  <a:pt x="656" y="300"/>
                  <a:pt x="640" y="319"/>
                  <a:pt x="640" y="336"/>
                </a:cubicBezTo>
                <a:cubicBezTo>
                  <a:pt x="640" y="409"/>
                  <a:pt x="693" y="525"/>
                  <a:pt x="744" y="576"/>
                </a:cubicBezTo>
                <a:cubicBezTo>
                  <a:pt x="760" y="623"/>
                  <a:pt x="740" y="580"/>
                  <a:pt x="776" y="616"/>
                </a:cubicBezTo>
                <a:cubicBezTo>
                  <a:pt x="806" y="646"/>
                  <a:pt x="779" y="657"/>
                  <a:pt x="824" y="672"/>
                </a:cubicBezTo>
                <a:cubicBezTo>
                  <a:pt x="841" y="724"/>
                  <a:pt x="861" y="770"/>
                  <a:pt x="872" y="824"/>
                </a:cubicBezTo>
                <a:cubicBezTo>
                  <a:pt x="868" y="851"/>
                  <a:pt x="873" y="883"/>
                  <a:pt x="856" y="904"/>
                </a:cubicBezTo>
                <a:cubicBezTo>
                  <a:pt x="840" y="925"/>
                  <a:pt x="784" y="936"/>
                  <a:pt x="784" y="936"/>
                </a:cubicBezTo>
                <a:cubicBezTo>
                  <a:pt x="700" y="925"/>
                  <a:pt x="710" y="941"/>
                  <a:pt x="664" y="872"/>
                </a:cubicBezTo>
                <a:cubicBezTo>
                  <a:pt x="664" y="872"/>
                  <a:pt x="644" y="812"/>
                  <a:pt x="640" y="800"/>
                </a:cubicBezTo>
                <a:cubicBezTo>
                  <a:pt x="637" y="792"/>
                  <a:pt x="632" y="776"/>
                  <a:pt x="632" y="776"/>
                </a:cubicBezTo>
                <a:cubicBezTo>
                  <a:pt x="626" y="728"/>
                  <a:pt x="623" y="678"/>
                  <a:pt x="608" y="632"/>
                </a:cubicBezTo>
                <a:cubicBezTo>
                  <a:pt x="603" y="536"/>
                  <a:pt x="593" y="481"/>
                  <a:pt x="584" y="392"/>
                </a:cubicBezTo>
                <a:cubicBezTo>
                  <a:pt x="578" y="336"/>
                  <a:pt x="586" y="277"/>
                  <a:pt x="568" y="224"/>
                </a:cubicBezTo>
                <a:cubicBezTo>
                  <a:pt x="560" y="200"/>
                  <a:pt x="550" y="177"/>
                  <a:pt x="544" y="152"/>
                </a:cubicBezTo>
                <a:cubicBezTo>
                  <a:pt x="530" y="97"/>
                  <a:pt x="537" y="33"/>
                  <a:pt x="488" y="0"/>
                </a:cubicBezTo>
                <a:cubicBezTo>
                  <a:pt x="424" y="7"/>
                  <a:pt x="408" y="0"/>
                  <a:pt x="376" y="48"/>
                </a:cubicBezTo>
                <a:cubicBezTo>
                  <a:pt x="379" y="75"/>
                  <a:pt x="376" y="102"/>
                  <a:pt x="384" y="128"/>
                </a:cubicBezTo>
                <a:cubicBezTo>
                  <a:pt x="401" y="181"/>
                  <a:pt x="463" y="224"/>
                  <a:pt x="512" y="240"/>
                </a:cubicBezTo>
                <a:cubicBezTo>
                  <a:pt x="569" y="232"/>
                  <a:pt x="578" y="230"/>
                  <a:pt x="616" y="192"/>
                </a:cubicBezTo>
                <a:cubicBezTo>
                  <a:pt x="643" y="111"/>
                  <a:pt x="664" y="112"/>
                  <a:pt x="736" y="88"/>
                </a:cubicBezTo>
                <a:cubicBezTo>
                  <a:pt x="757" y="91"/>
                  <a:pt x="780" y="89"/>
                  <a:pt x="800" y="96"/>
                </a:cubicBezTo>
                <a:cubicBezTo>
                  <a:pt x="818" y="102"/>
                  <a:pt x="848" y="128"/>
                  <a:pt x="848" y="128"/>
                </a:cubicBezTo>
                <a:cubicBezTo>
                  <a:pt x="873" y="166"/>
                  <a:pt x="867" y="143"/>
                  <a:pt x="848" y="200"/>
                </a:cubicBezTo>
                <a:cubicBezTo>
                  <a:pt x="845" y="208"/>
                  <a:pt x="840" y="224"/>
                  <a:pt x="840" y="224"/>
                </a:cubicBezTo>
                <a:cubicBezTo>
                  <a:pt x="852" y="270"/>
                  <a:pt x="867" y="289"/>
                  <a:pt x="912" y="304"/>
                </a:cubicBezTo>
                <a:cubicBezTo>
                  <a:pt x="968" y="360"/>
                  <a:pt x="1022" y="403"/>
                  <a:pt x="1048" y="480"/>
                </a:cubicBezTo>
                <a:cubicBezTo>
                  <a:pt x="1043" y="515"/>
                  <a:pt x="1048" y="536"/>
                  <a:pt x="1024" y="560"/>
                </a:cubicBezTo>
                <a:cubicBezTo>
                  <a:pt x="1005" y="579"/>
                  <a:pt x="952" y="592"/>
                  <a:pt x="952" y="592"/>
                </a:cubicBezTo>
                <a:cubicBezTo>
                  <a:pt x="931" y="655"/>
                  <a:pt x="967" y="695"/>
                  <a:pt x="1016" y="728"/>
                </a:cubicBezTo>
                <a:cubicBezTo>
                  <a:pt x="1030" y="755"/>
                  <a:pt x="1046" y="779"/>
                  <a:pt x="1056" y="808"/>
                </a:cubicBezTo>
                <a:cubicBezTo>
                  <a:pt x="1052" y="823"/>
                  <a:pt x="1048" y="854"/>
                  <a:pt x="1032" y="864"/>
                </a:cubicBezTo>
                <a:cubicBezTo>
                  <a:pt x="1018" y="873"/>
                  <a:pt x="984" y="880"/>
                  <a:pt x="984" y="880"/>
                </a:cubicBezTo>
                <a:cubicBezTo>
                  <a:pt x="925" y="877"/>
                  <a:pt x="866" y="879"/>
                  <a:pt x="808" y="872"/>
                </a:cubicBezTo>
                <a:cubicBezTo>
                  <a:pt x="785" y="869"/>
                  <a:pt x="756" y="816"/>
                  <a:pt x="752" y="808"/>
                </a:cubicBezTo>
                <a:cubicBezTo>
                  <a:pt x="728" y="761"/>
                  <a:pt x="709" y="706"/>
                  <a:pt x="656" y="688"/>
                </a:cubicBezTo>
                <a:cubicBezTo>
                  <a:pt x="632" y="664"/>
                  <a:pt x="608" y="640"/>
                  <a:pt x="584" y="616"/>
                </a:cubicBezTo>
                <a:cubicBezTo>
                  <a:pt x="578" y="610"/>
                  <a:pt x="568" y="612"/>
                  <a:pt x="560" y="608"/>
                </a:cubicBezTo>
                <a:cubicBezTo>
                  <a:pt x="490" y="573"/>
                  <a:pt x="449" y="567"/>
                  <a:pt x="368" y="560"/>
                </a:cubicBezTo>
                <a:cubicBezTo>
                  <a:pt x="313" y="542"/>
                  <a:pt x="272" y="510"/>
                  <a:pt x="216" y="496"/>
                </a:cubicBezTo>
                <a:cubicBezTo>
                  <a:pt x="201" y="467"/>
                  <a:pt x="194" y="439"/>
                  <a:pt x="184" y="408"/>
                </a:cubicBezTo>
                <a:cubicBezTo>
                  <a:pt x="187" y="389"/>
                  <a:pt x="185" y="370"/>
                  <a:pt x="192" y="352"/>
                </a:cubicBezTo>
                <a:cubicBezTo>
                  <a:pt x="203" y="324"/>
                  <a:pt x="241" y="316"/>
                  <a:pt x="264" y="304"/>
                </a:cubicBezTo>
                <a:cubicBezTo>
                  <a:pt x="322" y="275"/>
                  <a:pt x="374" y="271"/>
                  <a:pt x="440" y="264"/>
                </a:cubicBezTo>
                <a:cubicBezTo>
                  <a:pt x="463" y="229"/>
                  <a:pt x="466" y="198"/>
                  <a:pt x="496" y="168"/>
                </a:cubicBezTo>
                <a:cubicBezTo>
                  <a:pt x="527" y="74"/>
                  <a:pt x="633" y="57"/>
                  <a:pt x="720" y="40"/>
                </a:cubicBezTo>
                <a:cubicBezTo>
                  <a:pt x="771" y="43"/>
                  <a:pt x="822" y="39"/>
                  <a:pt x="872" y="48"/>
                </a:cubicBezTo>
                <a:cubicBezTo>
                  <a:pt x="896" y="52"/>
                  <a:pt x="897" y="80"/>
                  <a:pt x="904" y="96"/>
                </a:cubicBezTo>
                <a:cubicBezTo>
                  <a:pt x="930" y="153"/>
                  <a:pt x="927" y="146"/>
                  <a:pt x="952" y="184"/>
                </a:cubicBezTo>
                <a:cubicBezTo>
                  <a:pt x="952" y="184"/>
                  <a:pt x="944" y="246"/>
                  <a:pt x="936" y="256"/>
                </a:cubicBezTo>
                <a:cubicBezTo>
                  <a:pt x="930" y="264"/>
                  <a:pt x="919" y="266"/>
                  <a:pt x="912" y="272"/>
                </a:cubicBezTo>
                <a:cubicBezTo>
                  <a:pt x="885" y="295"/>
                  <a:pt x="882" y="317"/>
                  <a:pt x="848" y="328"/>
                </a:cubicBezTo>
                <a:cubicBezTo>
                  <a:pt x="787" y="389"/>
                  <a:pt x="749" y="467"/>
                  <a:pt x="688" y="528"/>
                </a:cubicBezTo>
                <a:cubicBezTo>
                  <a:pt x="658" y="558"/>
                  <a:pt x="624" y="571"/>
                  <a:pt x="584" y="584"/>
                </a:cubicBezTo>
                <a:cubicBezTo>
                  <a:pt x="575" y="587"/>
                  <a:pt x="569" y="596"/>
                  <a:pt x="560" y="600"/>
                </a:cubicBezTo>
                <a:cubicBezTo>
                  <a:pt x="545" y="607"/>
                  <a:pt x="528" y="611"/>
                  <a:pt x="512" y="616"/>
                </a:cubicBezTo>
                <a:cubicBezTo>
                  <a:pt x="485" y="625"/>
                  <a:pt x="460" y="647"/>
                  <a:pt x="432" y="656"/>
                </a:cubicBezTo>
                <a:cubicBezTo>
                  <a:pt x="400" y="704"/>
                  <a:pt x="387" y="768"/>
                  <a:pt x="376" y="824"/>
                </a:cubicBezTo>
                <a:cubicBezTo>
                  <a:pt x="385" y="887"/>
                  <a:pt x="371" y="867"/>
                  <a:pt x="400" y="896"/>
                </a:cubicBezTo>
              </a:path>
            </a:pathLst>
          </a:cu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1" name="Oval 71"/>
          <p:cNvSpPr>
            <a:spLocks noChangeArrowheads="1"/>
          </p:cNvSpPr>
          <p:nvPr/>
        </p:nvSpPr>
        <p:spPr bwMode="auto">
          <a:xfrm>
            <a:off x="5295900" y="1892300"/>
            <a:ext cx="246063" cy="225425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72" name="Oval 72"/>
          <p:cNvSpPr>
            <a:spLocks noChangeArrowheads="1"/>
          </p:cNvSpPr>
          <p:nvPr/>
        </p:nvSpPr>
        <p:spPr bwMode="auto">
          <a:xfrm>
            <a:off x="5772150" y="1997075"/>
            <a:ext cx="246063" cy="2254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73" name="Oval 73"/>
          <p:cNvSpPr>
            <a:spLocks noChangeArrowheads="1"/>
          </p:cNvSpPr>
          <p:nvPr/>
        </p:nvSpPr>
        <p:spPr bwMode="auto">
          <a:xfrm>
            <a:off x="6100763" y="2355850"/>
            <a:ext cx="246062" cy="225425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74" name="Oval 74"/>
          <p:cNvSpPr>
            <a:spLocks noChangeArrowheads="1"/>
          </p:cNvSpPr>
          <p:nvPr/>
        </p:nvSpPr>
        <p:spPr bwMode="auto">
          <a:xfrm>
            <a:off x="6330950" y="2790825"/>
            <a:ext cx="246063" cy="22383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75" name="Oval 75"/>
          <p:cNvSpPr>
            <a:spLocks noChangeArrowheads="1"/>
          </p:cNvSpPr>
          <p:nvPr/>
        </p:nvSpPr>
        <p:spPr bwMode="auto">
          <a:xfrm>
            <a:off x="6165850" y="3135313"/>
            <a:ext cx="246063" cy="223837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76" name="Oval 76"/>
          <p:cNvSpPr>
            <a:spLocks noChangeArrowheads="1"/>
          </p:cNvSpPr>
          <p:nvPr/>
        </p:nvSpPr>
        <p:spPr bwMode="auto">
          <a:xfrm>
            <a:off x="5788025" y="3209925"/>
            <a:ext cx="246063" cy="2254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77" name="Oval 77"/>
          <p:cNvSpPr>
            <a:spLocks noChangeArrowheads="1"/>
          </p:cNvSpPr>
          <p:nvPr/>
        </p:nvSpPr>
        <p:spPr bwMode="auto">
          <a:xfrm>
            <a:off x="5640388" y="2895600"/>
            <a:ext cx="246062" cy="223838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78" name="Oval 78"/>
          <p:cNvSpPr>
            <a:spLocks noChangeArrowheads="1"/>
          </p:cNvSpPr>
          <p:nvPr/>
        </p:nvSpPr>
        <p:spPr bwMode="auto">
          <a:xfrm>
            <a:off x="5903913" y="2611438"/>
            <a:ext cx="246062" cy="223837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79" name="Oval 79"/>
          <p:cNvSpPr>
            <a:spLocks noChangeArrowheads="1"/>
          </p:cNvSpPr>
          <p:nvPr/>
        </p:nvSpPr>
        <p:spPr bwMode="auto">
          <a:xfrm>
            <a:off x="6396038" y="2490788"/>
            <a:ext cx="246062" cy="225425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80" name="Oval 80"/>
          <p:cNvSpPr>
            <a:spLocks noChangeArrowheads="1"/>
          </p:cNvSpPr>
          <p:nvPr/>
        </p:nvSpPr>
        <p:spPr bwMode="auto">
          <a:xfrm>
            <a:off x="6724650" y="2655888"/>
            <a:ext cx="246063" cy="225425"/>
          </a:xfrm>
          <a:prstGeom prst="ellipse">
            <a:avLst/>
          </a:prstGeom>
          <a:solidFill>
            <a:srgbClr val="808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81" name="Oval 81"/>
          <p:cNvSpPr>
            <a:spLocks noChangeArrowheads="1"/>
          </p:cNvSpPr>
          <p:nvPr/>
        </p:nvSpPr>
        <p:spPr bwMode="auto">
          <a:xfrm>
            <a:off x="7134225" y="2925763"/>
            <a:ext cx="247650" cy="223837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82" name="Oval 82"/>
          <p:cNvSpPr>
            <a:spLocks noChangeArrowheads="1"/>
          </p:cNvSpPr>
          <p:nvPr/>
        </p:nvSpPr>
        <p:spPr bwMode="auto">
          <a:xfrm>
            <a:off x="7512050" y="2970213"/>
            <a:ext cx="247650" cy="2254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83" name="Oval 83"/>
          <p:cNvSpPr>
            <a:spLocks noChangeArrowheads="1"/>
          </p:cNvSpPr>
          <p:nvPr/>
        </p:nvSpPr>
        <p:spPr bwMode="auto">
          <a:xfrm>
            <a:off x="7759700" y="2790825"/>
            <a:ext cx="246063" cy="22383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808080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84" name="Oval 84"/>
          <p:cNvSpPr>
            <a:spLocks noChangeArrowheads="1"/>
          </p:cNvSpPr>
          <p:nvPr/>
        </p:nvSpPr>
        <p:spPr bwMode="auto">
          <a:xfrm>
            <a:off x="7808913" y="2506663"/>
            <a:ext cx="246062" cy="223837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85" name="Oval 85"/>
          <p:cNvSpPr>
            <a:spLocks noChangeArrowheads="1"/>
          </p:cNvSpPr>
          <p:nvPr/>
        </p:nvSpPr>
        <p:spPr bwMode="auto">
          <a:xfrm>
            <a:off x="7594600" y="2222500"/>
            <a:ext cx="246063" cy="223838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86" name="Oval 86"/>
          <p:cNvSpPr>
            <a:spLocks noChangeArrowheads="1"/>
          </p:cNvSpPr>
          <p:nvPr/>
        </p:nvSpPr>
        <p:spPr bwMode="auto">
          <a:xfrm>
            <a:off x="7265988" y="2176463"/>
            <a:ext cx="246062" cy="225425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87" name="Oval 87"/>
          <p:cNvSpPr>
            <a:spLocks noChangeArrowheads="1"/>
          </p:cNvSpPr>
          <p:nvPr/>
        </p:nvSpPr>
        <p:spPr bwMode="auto">
          <a:xfrm>
            <a:off x="7118350" y="2460625"/>
            <a:ext cx="246063" cy="225425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88" name="Oval 88"/>
          <p:cNvSpPr>
            <a:spLocks noChangeArrowheads="1"/>
          </p:cNvSpPr>
          <p:nvPr/>
        </p:nvSpPr>
        <p:spPr bwMode="auto">
          <a:xfrm>
            <a:off x="7216775" y="2730500"/>
            <a:ext cx="246063" cy="225425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89" name="Oval 89"/>
          <p:cNvSpPr>
            <a:spLocks noChangeArrowheads="1"/>
          </p:cNvSpPr>
          <p:nvPr/>
        </p:nvSpPr>
        <p:spPr bwMode="auto">
          <a:xfrm>
            <a:off x="7496175" y="3254375"/>
            <a:ext cx="246063" cy="225425"/>
          </a:xfrm>
          <a:prstGeom prst="ellipse">
            <a:avLst/>
          </a:prstGeom>
          <a:solidFill>
            <a:srgbClr val="808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90" name="Oval 90"/>
          <p:cNvSpPr>
            <a:spLocks noChangeArrowheads="1"/>
          </p:cNvSpPr>
          <p:nvPr/>
        </p:nvSpPr>
        <p:spPr bwMode="auto">
          <a:xfrm>
            <a:off x="7677150" y="3479800"/>
            <a:ext cx="246063" cy="223838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91" name="Oval 91"/>
          <p:cNvSpPr>
            <a:spLocks noChangeArrowheads="1"/>
          </p:cNvSpPr>
          <p:nvPr/>
        </p:nvSpPr>
        <p:spPr bwMode="auto">
          <a:xfrm>
            <a:off x="7759700" y="3749675"/>
            <a:ext cx="246063" cy="22383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92" name="Oval 92"/>
          <p:cNvSpPr>
            <a:spLocks noChangeArrowheads="1"/>
          </p:cNvSpPr>
          <p:nvPr/>
        </p:nvSpPr>
        <p:spPr bwMode="auto">
          <a:xfrm>
            <a:off x="7677150" y="4064000"/>
            <a:ext cx="246063" cy="223838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93" name="Oval 93"/>
          <p:cNvSpPr>
            <a:spLocks noChangeArrowheads="1"/>
          </p:cNvSpPr>
          <p:nvPr/>
        </p:nvSpPr>
        <p:spPr bwMode="auto">
          <a:xfrm>
            <a:off x="7348538" y="4094163"/>
            <a:ext cx="246062" cy="223837"/>
          </a:xfrm>
          <a:prstGeom prst="ellipse">
            <a:avLst/>
          </a:prstGeom>
          <a:solidFill>
            <a:srgbClr val="808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94" name="Oval 94"/>
          <p:cNvSpPr>
            <a:spLocks noChangeArrowheads="1"/>
          </p:cNvSpPr>
          <p:nvPr/>
        </p:nvSpPr>
        <p:spPr bwMode="auto">
          <a:xfrm>
            <a:off x="7118350" y="3838575"/>
            <a:ext cx="246063" cy="2254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808080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95" name="Oval 95"/>
          <p:cNvSpPr>
            <a:spLocks noChangeArrowheads="1"/>
          </p:cNvSpPr>
          <p:nvPr/>
        </p:nvSpPr>
        <p:spPr bwMode="auto">
          <a:xfrm>
            <a:off x="7053263" y="3540125"/>
            <a:ext cx="246062" cy="2238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96" name="Oval 96"/>
          <p:cNvSpPr>
            <a:spLocks noChangeArrowheads="1"/>
          </p:cNvSpPr>
          <p:nvPr/>
        </p:nvSpPr>
        <p:spPr bwMode="auto">
          <a:xfrm>
            <a:off x="7019925" y="3254375"/>
            <a:ext cx="246063" cy="225425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97" name="Oval 97"/>
          <p:cNvSpPr>
            <a:spLocks noChangeArrowheads="1"/>
          </p:cNvSpPr>
          <p:nvPr/>
        </p:nvSpPr>
        <p:spPr bwMode="auto">
          <a:xfrm>
            <a:off x="6954838" y="2835275"/>
            <a:ext cx="246062" cy="225425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98" name="Oval 98"/>
          <p:cNvSpPr>
            <a:spLocks noChangeArrowheads="1"/>
          </p:cNvSpPr>
          <p:nvPr/>
        </p:nvSpPr>
        <p:spPr bwMode="auto">
          <a:xfrm>
            <a:off x="6905625" y="2506663"/>
            <a:ext cx="246063" cy="223837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99" name="Oval 99"/>
          <p:cNvSpPr>
            <a:spLocks noChangeArrowheads="1"/>
          </p:cNvSpPr>
          <p:nvPr/>
        </p:nvSpPr>
        <p:spPr bwMode="auto">
          <a:xfrm>
            <a:off x="6905625" y="2176463"/>
            <a:ext cx="246063" cy="2254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0" name="Oval 100"/>
          <p:cNvSpPr>
            <a:spLocks noChangeArrowheads="1"/>
          </p:cNvSpPr>
          <p:nvPr/>
        </p:nvSpPr>
        <p:spPr bwMode="auto">
          <a:xfrm>
            <a:off x="6838950" y="1892300"/>
            <a:ext cx="246063" cy="225425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1" name="Oval 101"/>
          <p:cNvSpPr>
            <a:spLocks noChangeArrowheads="1"/>
          </p:cNvSpPr>
          <p:nvPr/>
        </p:nvSpPr>
        <p:spPr bwMode="auto">
          <a:xfrm>
            <a:off x="6708775" y="1517650"/>
            <a:ext cx="246063" cy="225425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" name="Oval 102"/>
          <p:cNvSpPr>
            <a:spLocks noChangeArrowheads="1"/>
          </p:cNvSpPr>
          <p:nvPr/>
        </p:nvSpPr>
        <p:spPr bwMode="auto">
          <a:xfrm>
            <a:off x="6380163" y="1473200"/>
            <a:ext cx="246062" cy="223838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" name="Oval 103"/>
          <p:cNvSpPr>
            <a:spLocks noChangeArrowheads="1"/>
          </p:cNvSpPr>
          <p:nvPr/>
        </p:nvSpPr>
        <p:spPr bwMode="auto">
          <a:xfrm>
            <a:off x="6313488" y="1757363"/>
            <a:ext cx="246062" cy="2254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808080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4" name="Oval 104"/>
          <p:cNvSpPr>
            <a:spLocks noChangeArrowheads="1"/>
          </p:cNvSpPr>
          <p:nvPr/>
        </p:nvSpPr>
        <p:spPr bwMode="auto">
          <a:xfrm>
            <a:off x="6527800" y="1997075"/>
            <a:ext cx="246063" cy="225425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5" name="Oval 105"/>
          <p:cNvSpPr>
            <a:spLocks noChangeArrowheads="1"/>
          </p:cNvSpPr>
          <p:nvPr/>
        </p:nvSpPr>
        <p:spPr bwMode="auto">
          <a:xfrm>
            <a:off x="7134225" y="1847850"/>
            <a:ext cx="247650" cy="22383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6" name="Oval 106"/>
          <p:cNvSpPr>
            <a:spLocks noChangeArrowheads="1"/>
          </p:cNvSpPr>
          <p:nvPr/>
        </p:nvSpPr>
        <p:spPr bwMode="auto">
          <a:xfrm>
            <a:off x="7413625" y="1682750"/>
            <a:ext cx="246063" cy="225425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7" name="Oval 107"/>
          <p:cNvSpPr>
            <a:spLocks noChangeArrowheads="1"/>
          </p:cNvSpPr>
          <p:nvPr/>
        </p:nvSpPr>
        <p:spPr bwMode="auto">
          <a:xfrm>
            <a:off x="7742238" y="1801813"/>
            <a:ext cx="246062" cy="225425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8" name="Oval 108"/>
          <p:cNvSpPr>
            <a:spLocks noChangeArrowheads="1"/>
          </p:cNvSpPr>
          <p:nvPr/>
        </p:nvSpPr>
        <p:spPr bwMode="auto">
          <a:xfrm>
            <a:off x="7840663" y="2132013"/>
            <a:ext cx="246062" cy="22383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9" name="Oval 109"/>
          <p:cNvSpPr>
            <a:spLocks noChangeArrowheads="1"/>
          </p:cNvSpPr>
          <p:nvPr/>
        </p:nvSpPr>
        <p:spPr bwMode="auto">
          <a:xfrm>
            <a:off x="8104188" y="2476500"/>
            <a:ext cx="246062" cy="223838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10" name="Oval 110"/>
          <p:cNvSpPr>
            <a:spLocks noChangeArrowheads="1"/>
          </p:cNvSpPr>
          <p:nvPr/>
        </p:nvSpPr>
        <p:spPr bwMode="auto">
          <a:xfrm>
            <a:off x="8285163" y="2746375"/>
            <a:ext cx="246062" cy="223838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11" name="Oval 111"/>
          <p:cNvSpPr>
            <a:spLocks noChangeArrowheads="1"/>
          </p:cNvSpPr>
          <p:nvPr/>
        </p:nvSpPr>
        <p:spPr bwMode="auto">
          <a:xfrm>
            <a:off x="8234363" y="3060700"/>
            <a:ext cx="247650" cy="22383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12" name="Oval 112"/>
          <p:cNvSpPr>
            <a:spLocks noChangeArrowheads="1"/>
          </p:cNvSpPr>
          <p:nvPr/>
        </p:nvSpPr>
        <p:spPr bwMode="auto">
          <a:xfrm>
            <a:off x="8037513" y="3314700"/>
            <a:ext cx="247650" cy="225425"/>
          </a:xfrm>
          <a:prstGeom prst="ellipse">
            <a:avLst/>
          </a:prstGeom>
          <a:solidFill>
            <a:srgbClr val="808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13" name="Oval 113"/>
          <p:cNvSpPr>
            <a:spLocks noChangeArrowheads="1"/>
          </p:cNvSpPr>
          <p:nvPr/>
        </p:nvSpPr>
        <p:spPr bwMode="auto">
          <a:xfrm>
            <a:off x="8267700" y="3540125"/>
            <a:ext cx="246063" cy="223838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14" name="Oval 114"/>
          <p:cNvSpPr>
            <a:spLocks noChangeArrowheads="1"/>
          </p:cNvSpPr>
          <p:nvPr/>
        </p:nvSpPr>
        <p:spPr bwMode="auto">
          <a:xfrm>
            <a:off x="8301038" y="3898900"/>
            <a:ext cx="246062" cy="2238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15" name="Oval 115"/>
          <p:cNvSpPr>
            <a:spLocks noChangeArrowheads="1"/>
          </p:cNvSpPr>
          <p:nvPr/>
        </p:nvSpPr>
        <p:spPr bwMode="auto">
          <a:xfrm>
            <a:off x="7988300" y="3959225"/>
            <a:ext cx="246063" cy="22383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16" name="Oval 116"/>
          <p:cNvSpPr>
            <a:spLocks noChangeArrowheads="1"/>
          </p:cNvSpPr>
          <p:nvPr/>
        </p:nvSpPr>
        <p:spPr bwMode="auto">
          <a:xfrm>
            <a:off x="7496175" y="3838575"/>
            <a:ext cx="246063" cy="225425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17" name="Oval 117"/>
          <p:cNvSpPr>
            <a:spLocks noChangeArrowheads="1"/>
          </p:cNvSpPr>
          <p:nvPr/>
        </p:nvSpPr>
        <p:spPr bwMode="auto">
          <a:xfrm>
            <a:off x="7348538" y="3598863"/>
            <a:ext cx="246062" cy="225425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18" name="Oval 118"/>
          <p:cNvSpPr>
            <a:spLocks noChangeArrowheads="1"/>
          </p:cNvSpPr>
          <p:nvPr/>
        </p:nvSpPr>
        <p:spPr bwMode="auto">
          <a:xfrm>
            <a:off x="6724650" y="3105150"/>
            <a:ext cx="246063" cy="225425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19" name="Oval 119"/>
          <p:cNvSpPr>
            <a:spLocks noChangeArrowheads="1"/>
          </p:cNvSpPr>
          <p:nvPr/>
        </p:nvSpPr>
        <p:spPr bwMode="auto">
          <a:xfrm>
            <a:off x="6445250" y="3014663"/>
            <a:ext cx="246063" cy="225425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20" name="Oval 120"/>
          <p:cNvSpPr>
            <a:spLocks noChangeArrowheads="1"/>
          </p:cNvSpPr>
          <p:nvPr/>
        </p:nvSpPr>
        <p:spPr bwMode="auto">
          <a:xfrm>
            <a:off x="6018213" y="2895600"/>
            <a:ext cx="246062" cy="223838"/>
          </a:xfrm>
          <a:prstGeom prst="ellipse">
            <a:avLst/>
          </a:prstGeom>
          <a:solidFill>
            <a:srgbClr val="808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21" name="Oval 121"/>
          <p:cNvSpPr>
            <a:spLocks noChangeArrowheads="1"/>
          </p:cNvSpPr>
          <p:nvPr/>
        </p:nvSpPr>
        <p:spPr bwMode="auto">
          <a:xfrm>
            <a:off x="5722938" y="2460625"/>
            <a:ext cx="246062" cy="2254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22" name="Oval 122"/>
          <p:cNvSpPr>
            <a:spLocks noChangeArrowheads="1"/>
          </p:cNvSpPr>
          <p:nvPr/>
        </p:nvSpPr>
        <p:spPr bwMode="auto">
          <a:xfrm>
            <a:off x="6346825" y="2176463"/>
            <a:ext cx="246063" cy="225425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23" name="Oval 123"/>
          <p:cNvSpPr>
            <a:spLocks noChangeArrowheads="1"/>
          </p:cNvSpPr>
          <p:nvPr/>
        </p:nvSpPr>
        <p:spPr bwMode="auto">
          <a:xfrm>
            <a:off x="6954838" y="1638300"/>
            <a:ext cx="246062" cy="223838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24" name="Oval 124"/>
          <p:cNvSpPr>
            <a:spLocks noChangeArrowheads="1"/>
          </p:cNvSpPr>
          <p:nvPr/>
        </p:nvSpPr>
        <p:spPr bwMode="auto">
          <a:xfrm>
            <a:off x="7299325" y="1517650"/>
            <a:ext cx="246063" cy="2254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808080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25" name="Oval 125"/>
          <p:cNvSpPr>
            <a:spLocks noChangeArrowheads="1"/>
          </p:cNvSpPr>
          <p:nvPr/>
        </p:nvSpPr>
        <p:spPr bwMode="auto">
          <a:xfrm>
            <a:off x="7759700" y="1533525"/>
            <a:ext cx="246063" cy="22383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26" name="Oval 126"/>
          <p:cNvSpPr>
            <a:spLocks noChangeArrowheads="1"/>
          </p:cNvSpPr>
          <p:nvPr/>
        </p:nvSpPr>
        <p:spPr bwMode="auto">
          <a:xfrm>
            <a:off x="8037513" y="1892300"/>
            <a:ext cx="247650" cy="225425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27" name="Oval 127"/>
          <p:cNvSpPr>
            <a:spLocks noChangeArrowheads="1"/>
          </p:cNvSpPr>
          <p:nvPr/>
        </p:nvSpPr>
        <p:spPr bwMode="auto">
          <a:xfrm>
            <a:off x="7561263" y="2520950"/>
            <a:ext cx="247650" cy="225425"/>
          </a:xfrm>
          <a:prstGeom prst="ellipse">
            <a:avLst/>
          </a:prstGeom>
          <a:solidFill>
            <a:srgbClr val="808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28" name="Oval 128"/>
          <p:cNvSpPr>
            <a:spLocks noChangeArrowheads="1"/>
          </p:cNvSpPr>
          <p:nvPr/>
        </p:nvSpPr>
        <p:spPr bwMode="auto">
          <a:xfrm>
            <a:off x="7381875" y="2865438"/>
            <a:ext cx="246063" cy="225425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29" name="Oval 129"/>
          <p:cNvSpPr>
            <a:spLocks noChangeArrowheads="1"/>
          </p:cNvSpPr>
          <p:nvPr/>
        </p:nvSpPr>
        <p:spPr bwMode="auto">
          <a:xfrm>
            <a:off x="6494463" y="3314700"/>
            <a:ext cx="246062" cy="225425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30" name="Oval 130"/>
          <p:cNvSpPr>
            <a:spLocks noChangeArrowheads="1"/>
          </p:cNvSpPr>
          <p:nvPr/>
        </p:nvSpPr>
        <p:spPr bwMode="auto">
          <a:xfrm>
            <a:off x="6380163" y="3584575"/>
            <a:ext cx="246062" cy="22383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808080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31" name="Oval 131"/>
          <p:cNvSpPr>
            <a:spLocks noChangeArrowheads="1"/>
          </p:cNvSpPr>
          <p:nvPr/>
        </p:nvSpPr>
        <p:spPr bwMode="auto">
          <a:xfrm>
            <a:off x="6330950" y="3959225"/>
            <a:ext cx="246063" cy="22383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32" name="Line 132"/>
          <p:cNvSpPr>
            <a:spLocks noChangeShapeType="1"/>
          </p:cNvSpPr>
          <p:nvPr/>
        </p:nvSpPr>
        <p:spPr bwMode="auto">
          <a:xfrm>
            <a:off x="4038600" y="2743200"/>
            <a:ext cx="1465263" cy="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3" name="Text Box 133"/>
          <p:cNvSpPr txBox="1">
            <a:spLocks noChangeArrowheads="1"/>
          </p:cNvSpPr>
          <p:nvPr/>
        </p:nvSpPr>
        <p:spPr bwMode="auto">
          <a:xfrm>
            <a:off x="1774825" y="49133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endParaRPr lang="en-US" sz="1800"/>
          </a:p>
        </p:txBody>
      </p:sp>
      <p:sp>
        <p:nvSpPr>
          <p:cNvPr id="134" name="Text Box 134"/>
          <p:cNvSpPr txBox="1">
            <a:spLocks noChangeArrowheads="1"/>
          </p:cNvSpPr>
          <p:nvPr/>
        </p:nvSpPr>
        <p:spPr bwMode="auto">
          <a:xfrm>
            <a:off x="292099" y="5675313"/>
            <a:ext cx="872089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dirty="0" err="1">
                <a:latin typeface="Arial"/>
                <a:cs typeface="Arial"/>
              </a:rPr>
              <a:t>Calorimetry</a:t>
            </a:r>
            <a:r>
              <a:rPr lang="en-US" dirty="0">
                <a:latin typeface="Arial"/>
                <a:cs typeface="Arial"/>
              </a:rPr>
              <a:t> Measurements give: </a:t>
            </a:r>
            <a:r>
              <a:rPr lang="el-GR" dirty="0">
                <a:latin typeface="Arial"/>
                <a:cs typeface="Arial"/>
              </a:rPr>
              <a:t>Δ</a:t>
            </a:r>
            <a:r>
              <a:rPr lang="en-US" dirty="0">
                <a:latin typeface="Arial"/>
                <a:cs typeface="Arial"/>
              </a:rPr>
              <a:t>G, </a:t>
            </a:r>
            <a:r>
              <a:rPr lang="el-GR" dirty="0">
                <a:latin typeface="Arial"/>
                <a:cs typeface="Arial"/>
              </a:rPr>
              <a:t>Δ</a:t>
            </a:r>
            <a:r>
              <a:rPr lang="en-US" dirty="0">
                <a:latin typeface="Arial"/>
                <a:cs typeface="Arial"/>
              </a:rPr>
              <a:t>H, </a:t>
            </a:r>
            <a:r>
              <a:rPr lang="el-GR" dirty="0">
                <a:latin typeface="Arial"/>
                <a:cs typeface="Arial"/>
              </a:rPr>
              <a:t>Δ</a:t>
            </a:r>
            <a:r>
              <a:rPr lang="en-US" dirty="0">
                <a:latin typeface="Arial"/>
                <a:cs typeface="Arial"/>
              </a:rPr>
              <a:t>S from model compound transfer</a:t>
            </a:r>
            <a:endParaRPr lang="el-GR" dirty="0">
              <a:latin typeface="Arial"/>
              <a:ea typeface="Arial" charset="0"/>
              <a:cs typeface="Arial"/>
            </a:endParaRPr>
          </a:p>
        </p:txBody>
      </p:sp>
      <p:sp>
        <p:nvSpPr>
          <p:cNvPr id="135" name="Text Box 135"/>
          <p:cNvSpPr txBox="1">
            <a:spLocks noChangeArrowheads="1"/>
          </p:cNvSpPr>
          <p:nvPr/>
        </p:nvSpPr>
        <p:spPr bwMode="auto">
          <a:xfrm>
            <a:off x="2198578" y="4624388"/>
            <a:ext cx="4750018" cy="823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Linearity assumption of total free energy</a:t>
            </a:r>
          </a:p>
          <a:p>
            <a:pPr algn="ctr" eaLnBrk="1" hangingPunct="1">
              <a:lnSpc>
                <a:spcPct val="150000"/>
              </a:lnSpc>
              <a:defRPr/>
            </a:pPr>
            <a:r>
              <a:rPr lang="en-US" dirty="0" err="1">
                <a:latin typeface="Arial"/>
                <a:cs typeface="Arial"/>
              </a:rPr>
              <a:t>G</a:t>
            </a:r>
            <a:r>
              <a:rPr lang="en-US" baseline="-25000" dirty="0" err="1">
                <a:latin typeface="Arial"/>
                <a:cs typeface="Arial"/>
              </a:rPr>
              <a:t>protein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  <a:sym typeface="Symbol" charset="0"/>
              </a:rPr>
              <a:t> </a:t>
            </a:r>
            <a:r>
              <a:rPr lang="en-US" dirty="0" err="1">
                <a:latin typeface="Arial"/>
                <a:cs typeface="Arial"/>
              </a:rPr>
              <a:t>G</a:t>
            </a:r>
            <a:r>
              <a:rPr lang="en-US" baseline="-25000" dirty="0" err="1">
                <a:latin typeface="Arial"/>
                <a:cs typeface="Arial"/>
              </a:rPr>
              <a:t>ref</a:t>
            </a:r>
            <a:r>
              <a:rPr lang="en-US" baseline="-25000" dirty="0">
                <a:latin typeface="Arial"/>
                <a:cs typeface="Arial"/>
              </a:rPr>
              <a:t>-state</a:t>
            </a:r>
            <a:r>
              <a:rPr lang="en-US" dirty="0">
                <a:latin typeface="Arial"/>
                <a:cs typeface="Arial"/>
                <a:sym typeface="Symbol" charset="0"/>
              </a:rPr>
              <a:t> </a:t>
            </a:r>
            <a:r>
              <a:rPr lang="en-US" dirty="0">
                <a:latin typeface="Arial"/>
                <a:cs typeface="Arial"/>
              </a:rPr>
              <a:t>= </a:t>
            </a:r>
            <a:r>
              <a:rPr lang="en-US" dirty="0">
                <a:latin typeface="Arial"/>
                <a:cs typeface="Arial"/>
                <a:sym typeface="Symbol" charset="0"/>
              </a:rPr>
              <a:t> </a:t>
            </a:r>
            <a:r>
              <a:rPr lang="el-GR" dirty="0">
                <a:latin typeface="Arial"/>
                <a:cs typeface="Arial"/>
              </a:rPr>
              <a:t>Δ</a:t>
            </a:r>
            <a:r>
              <a:rPr lang="en-US" dirty="0">
                <a:latin typeface="Arial"/>
                <a:cs typeface="Arial"/>
              </a:rPr>
              <a:t>G = </a:t>
            </a:r>
            <a:r>
              <a:rPr lang="en-US" dirty="0">
                <a:latin typeface="Arial"/>
                <a:cs typeface="Arial"/>
                <a:sym typeface="Symbol" charset="0"/>
              </a:rPr>
              <a:t> (</a:t>
            </a:r>
            <a:r>
              <a:rPr lang="el-GR" dirty="0">
                <a:latin typeface="Arial"/>
                <a:cs typeface="Arial"/>
              </a:rPr>
              <a:t>Δ</a:t>
            </a:r>
            <a:r>
              <a:rPr lang="en-US" dirty="0">
                <a:latin typeface="Arial"/>
                <a:cs typeface="Arial"/>
              </a:rPr>
              <a:t>H – T</a:t>
            </a:r>
            <a:r>
              <a:rPr lang="el-GR" dirty="0">
                <a:latin typeface="Arial"/>
                <a:cs typeface="Arial"/>
              </a:rPr>
              <a:t>Δ</a:t>
            </a:r>
            <a:r>
              <a:rPr lang="en-US" dirty="0">
                <a:latin typeface="Arial"/>
                <a:cs typeface="Arial"/>
              </a:rPr>
              <a:t>S)</a:t>
            </a:r>
            <a:r>
              <a:rPr lang="en-US" sz="1800" dirty="0">
                <a:latin typeface="Arial"/>
                <a:cs typeface="Arial"/>
                <a:sym typeface="Symbol" charset="0"/>
              </a:rPr>
              <a:t> </a:t>
            </a:r>
          </a:p>
        </p:txBody>
      </p:sp>
      <p:sp>
        <p:nvSpPr>
          <p:cNvPr id="136" name="Oval 136"/>
          <p:cNvSpPr>
            <a:spLocks noChangeArrowheads="1"/>
          </p:cNvSpPr>
          <p:nvPr/>
        </p:nvSpPr>
        <p:spPr bwMode="auto">
          <a:xfrm>
            <a:off x="6967538" y="3076575"/>
            <a:ext cx="246062" cy="225425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grpSp>
        <p:nvGrpSpPr>
          <p:cNvPr id="137" name="Group 137"/>
          <p:cNvGrpSpPr>
            <a:grpSpLocks/>
          </p:cNvGrpSpPr>
          <p:nvPr/>
        </p:nvGrpSpPr>
        <p:grpSpPr bwMode="auto">
          <a:xfrm>
            <a:off x="6791325" y="2995613"/>
            <a:ext cx="565150" cy="366712"/>
            <a:chOff x="654" y="2999"/>
            <a:chExt cx="356" cy="231"/>
          </a:xfrm>
        </p:grpSpPr>
        <p:sp>
          <p:nvSpPr>
            <p:cNvPr id="138" name="Oval 138"/>
            <p:cNvSpPr>
              <a:spLocks noChangeArrowheads="1"/>
            </p:cNvSpPr>
            <p:nvPr/>
          </p:nvSpPr>
          <p:spPr bwMode="auto">
            <a:xfrm>
              <a:off x="767" y="3049"/>
              <a:ext cx="155" cy="14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9" name="Text Box 139"/>
            <p:cNvSpPr txBox="1">
              <a:spLocks noChangeArrowheads="1"/>
            </p:cNvSpPr>
            <p:nvPr/>
          </p:nvSpPr>
          <p:spPr bwMode="auto">
            <a:xfrm>
              <a:off x="654" y="2999"/>
              <a:ext cx="35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1800"/>
                <a:t>  </a:t>
              </a:r>
            </a:p>
          </p:txBody>
        </p:sp>
      </p:grpSp>
      <p:sp>
        <p:nvSpPr>
          <p:cNvPr id="140" name="Rectangle 140"/>
          <p:cNvSpPr>
            <a:spLocks noChangeArrowheads="1"/>
          </p:cNvSpPr>
          <p:nvPr/>
        </p:nvSpPr>
        <p:spPr bwMode="auto">
          <a:xfrm>
            <a:off x="0" y="0"/>
            <a:ext cx="9144000" cy="10287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15000"/>
              </a:spcBef>
              <a:defRPr/>
            </a:pPr>
            <a:r>
              <a:rPr lang="en-US" sz="2400" b="1" dirty="0">
                <a:solidFill>
                  <a:schemeClr val="bg1"/>
                </a:solidFill>
                <a:latin typeface="Arial"/>
                <a:cs typeface="Arial"/>
                <a:sym typeface="Symbol" charset="0"/>
              </a:rPr>
              <a:t>Protein Thermodynamic Stability</a:t>
            </a:r>
          </a:p>
          <a:p>
            <a:pPr algn="ctr">
              <a:spcBef>
                <a:spcPct val="25000"/>
              </a:spcBef>
              <a:defRPr/>
            </a:pPr>
            <a:r>
              <a:rPr lang="en-US" sz="2000" b="1" dirty="0">
                <a:solidFill>
                  <a:srgbClr val="FFFF00"/>
                </a:solidFill>
                <a:latin typeface="Arial"/>
                <a:cs typeface="Arial"/>
                <a:sym typeface="Symbol" charset="0"/>
              </a:rPr>
              <a:t>Commonly employed free energy decomposition schemes</a:t>
            </a:r>
            <a:endParaRPr lang="en-US" sz="2000" b="1" dirty="0">
              <a:solidFill>
                <a:srgbClr val="FFFF00"/>
              </a:solidFill>
              <a:latin typeface="Arial"/>
              <a:cs typeface="Arial"/>
            </a:endParaRPr>
          </a:p>
        </p:txBody>
      </p:sp>
      <p:sp>
        <p:nvSpPr>
          <p:cNvPr id="141" name="Freeform 143"/>
          <p:cNvSpPr>
            <a:spLocks/>
          </p:cNvSpPr>
          <p:nvPr/>
        </p:nvSpPr>
        <p:spPr bwMode="auto">
          <a:xfrm>
            <a:off x="2208213" y="3314700"/>
            <a:ext cx="4776787" cy="1414463"/>
          </a:xfrm>
          <a:custGeom>
            <a:avLst/>
            <a:gdLst>
              <a:gd name="T0" fmla="*/ 2147483647 w 3009"/>
              <a:gd name="T1" fmla="*/ 2147483647 h 891"/>
              <a:gd name="T2" fmla="*/ 2147483647 w 3009"/>
              <a:gd name="T3" fmla="*/ 2147483647 h 891"/>
              <a:gd name="T4" fmla="*/ 2147483647 w 3009"/>
              <a:gd name="T5" fmla="*/ 2147483647 h 891"/>
              <a:gd name="T6" fmla="*/ 2147483647 w 3009"/>
              <a:gd name="T7" fmla="*/ 2147483647 h 891"/>
              <a:gd name="T8" fmla="*/ 2147483647 w 3009"/>
              <a:gd name="T9" fmla="*/ 2147483647 h 891"/>
              <a:gd name="T10" fmla="*/ 2147483647 w 3009"/>
              <a:gd name="T11" fmla="*/ 2147483647 h 891"/>
              <a:gd name="T12" fmla="*/ 2147483647 w 3009"/>
              <a:gd name="T13" fmla="*/ 2147483647 h 891"/>
              <a:gd name="T14" fmla="*/ 2147483647 w 3009"/>
              <a:gd name="T15" fmla="*/ 2147483647 h 891"/>
              <a:gd name="T16" fmla="*/ 2147483647 w 3009"/>
              <a:gd name="T17" fmla="*/ 2147483647 h 891"/>
              <a:gd name="T18" fmla="*/ 2147483647 w 3009"/>
              <a:gd name="T19" fmla="*/ 0 h 891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3009" h="891">
                <a:moveTo>
                  <a:pt x="81" y="8"/>
                </a:moveTo>
                <a:cubicBezTo>
                  <a:pt x="49" y="101"/>
                  <a:pt x="18" y="195"/>
                  <a:pt x="9" y="280"/>
                </a:cubicBezTo>
                <a:cubicBezTo>
                  <a:pt x="0" y="365"/>
                  <a:pt x="9" y="460"/>
                  <a:pt x="25" y="520"/>
                </a:cubicBezTo>
                <a:cubicBezTo>
                  <a:pt x="41" y="580"/>
                  <a:pt x="70" y="603"/>
                  <a:pt x="105" y="640"/>
                </a:cubicBezTo>
                <a:cubicBezTo>
                  <a:pt x="140" y="677"/>
                  <a:pt x="157" y="719"/>
                  <a:pt x="233" y="744"/>
                </a:cubicBezTo>
                <a:cubicBezTo>
                  <a:pt x="309" y="769"/>
                  <a:pt x="165" y="781"/>
                  <a:pt x="561" y="792"/>
                </a:cubicBezTo>
                <a:cubicBezTo>
                  <a:pt x="957" y="803"/>
                  <a:pt x="2216" y="891"/>
                  <a:pt x="2609" y="808"/>
                </a:cubicBezTo>
                <a:cubicBezTo>
                  <a:pt x="3002" y="725"/>
                  <a:pt x="2865" y="413"/>
                  <a:pt x="2921" y="296"/>
                </a:cubicBezTo>
                <a:cubicBezTo>
                  <a:pt x="2977" y="179"/>
                  <a:pt x="2930" y="153"/>
                  <a:pt x="2945" y="104"/>
                </a:cubicBezTo>
                <a:cubicBezTo>
                  <a:pt x="2960" y="55"/>
                  <a:pt x="2984" y="27"/>
                  <a:pt x="3009" y="0"/>
                </a:cubicBezTo>
              </a:path>
            </a:pathLst>
          </a:custGeom>
          <a:noFill/>
          <a:ln w="222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17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Picture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14400" y="965200"/>
            <a:ext cx="3090863" cy="382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" name="Group 59"/>
          <p:cNvGrpSpPr>
            <a:grpSpLocks/>
          </p:cNvGrpSpPr>
          <p:nvPr/>
        </p:nvGrpSpPr>
        <p:grpSpPr bwMode="auto">
          <a:xfrm>
            <a:off x="546100" y="1333500"/>
            <a:ext cx="3962400" cy="3082925"/>
            <a:chOff x="533400" y="1828800"/>
            <a:chExt cx="3962400" cy="3083709"/>
          </a:xfrm>
        </p:grpSpPr>
        <p:grpSp>
          <p:nvGrpSpPr>
            <p:cNvPr id="36" name="Group 53"/>
            <p:cNvGrpSpPr>
              <a:grpSpLocks/>
            </p:cNvGrpSpPr>
            <p:nvPr/>
          </p:nvGrpSpPr>
          <p:grpSpPr bwMode="auto">
            <a:xfrm>
              <a:off x="533400" y="1828800"/>
              <a:ext cx="3962400" cy="3083709"/>
              <a:chOff x="533400" y="1828800"/>
              <a:chExt cx="3962400" cy="3083709"/>
            </a:xfrm>
          </p:grpSpPr>
          <p:grpSp>
            <p:nvGrpSpPr>
              <p:cNvPr id="39" name="Group 39"/>
              <p:cNvGrpSpPr>
                <a:grpSpLocks/>
              </p:cNvGrpSpPr>
              <p:nvPr/>
            </p:nvGrpSpPr>
            <p:grpSpPr bwMode="auto">
              <a:xfrm>
                <a:off x="533400" y="1828800"/>
                <a:ext cx="3962400" cy="3083709"/>
                <a:chOff x="304800" y="1752600"/>
                <a:chExt cx="3962400" cy="3083709"/>
              </a:xfrm>
            </p:grpSpPr>
            <p:pic>
              <p:nvPicPr>
                <p:cNvPr id="41" name="Picture 5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4800" y="1752600"/>
                  <a:ext cx="3962400" cy="30837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2" name="TextBox 6"/>
                <p:cNvSpPr txBox="1">
                  <a:spLocks noChangeArrowheads="1"/>
                </p:cNvSpPr>
                <p:nvPr/>
              </p:nvSpPr>
              <p:spPr bwMode="auto">
                <a:xfrm>
                  <a:off x="2608760" y="3794059"/>
                  <a:ext cx="990600" cy="4619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r>
                    <a:rPr lang="en-US">
                      <a:solidFill>
                        <a:srgbClr val="0000FF"/>
                      </a:solidFill>
                      <a:latin typeface="Comic Sans MS" charset="0"/>
                    </a:rPr>
                    <a:t>part</a:t>
                  </a:r>
                  <a:r>
                    <a:rPr lang="en-US" i="1" baseline="-25000">
                      <a:solidFill>
                        <a:srgbClr val="0000FF"/>
                      </a:solidFill>
                      <a:latin typeface="Comic Sans MS" charset="0"/>
                    </a:rPr>
                    <a:t>b</a:t>
                  </a:r>
                  <a:endParaRPr lang="en-US" i="1">
                    <a:solidFill>
                      <a:srgbClr val="0000FF"/>
                    </a:solidFill>
                    <a:latin typeface="Comic Sans MS" charset="0"/>
                  </a:endParaRPr>
                </a:p>
              </p:txBody>
            </p:sp>
            <p:cxnSp>
              <p:nvCxnSpPr>
                <p:cNvPr id="43" name="Straight Connector 8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2814692" y="2770097"/>
                  <a:ext cx="465253" cy="36760"/>
                </a:xfrm>
                <a:prstGeom prst="line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91240B29-F687-4f45-9708-019B960494DF}">
                    <a14:hiddenLine xmlns:a14="http://schemas.microsoft.com/office/drawing/2010/main" xmlns="" w="38100">
                      <a:solidFill>
                        <a:srgbClr val="000000"/>
                      </a:solidFill>
                      <a:prstDash val="sysDash"/>
                      <a:round/>
                      <a:headEnd/>
                      <a:tailEnd/>
                    </a14:hiddenLine>
                  </a:ext>
                </a:extLst>
              </p:spPr>
            </p:cxnSp>
            <p:sp>
              <p:nvSpPr>
                <p:cNvPr id="44" name="TextBox 9"/>
                <p:cNvSpPr txBox="1">
                  <a:spLocks noChangeArrowheads="1"/>
                </p:cNvSpPr>
                <p:nvPr/>
              </p:nvSpPr>
              <p:spPr bwMode="auto">
                <a:xfrm>
                  <a:off x="3131327" y="2480480"/>
                  <a:ext cx="982662" cy="4619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r>
                    <a:rPr lang="en-US" dirty="0" err="1">
                      <a:solidFill>
                        <a:srgbClr val="0000FF"/>
                      </a:solidFill>
                      <a:latin typeface="Comic Sans MS" charset="0"/>
                    </a:rPr>
                    <a:t>part</a:t>
                  </a:r>
                  <a:r>
                    <a:rPr lang="en-US" i="1" baseline="-25000" dirty="0" err="1">
                      <a:solidFill>
                        <a:srgbClr val="0000FF"/>
                      </a:solidFill>
                      <a:latin typeface="Comic Sans MS" charset="0"/>
                    </a:rPr>
                    <a:t>a</a:t>
                  </a:r>
                  <a:endParaRPr lang="en-US" i="1" dirty="0">
                    <a:solidFill>
                      <a:srgbClr val="0000FF"/>
                    </a:solidFill>
                    <a:latin typeface="Comic Sans MS" charset="0"/>
                  </a:endParaRPr>
                </a:p>
              </p:txBody>
            </p:sp>
          </p:grpSp>
          <p:cxnSp>
            <p:nvCxnSpPr>
              <p:cNvPr id="40" name="Straight Connector 8"/>
              <p:cNvCxnSpPr>
                <a:cxnSpLocks noChangeShapeType="1"/>
              </p:cNvCxnSpPr>
              <p:nvPr/>
            </p:nvCxnSpPr>
            <p:spPr bwMode="auto">
              <a:xfrm rot="16200000" flipV="1">
                <a:off x="3072307" y="2859557"/>
                <a:ext cx="449639" cy="15774"/>
              </a:xfrm>
              <a:prstGeom prst="line">
                <a:avLst/>
              </a:prstGeom>
              <a:noFill/>
              <a:ln w="38100">
                <a:solidFill>
                  <a:srgbClr val="C0C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cxnSp>
          <p:nvCxnSpPr>
            <p:cNvPr id="37" name="Straight Connector 8"/>
            <p:cNvCxnSpPr>
              <a:cxnSpLocks noChangeShapeType="1"/>
            </p:cNvCxnSpPr>
            <p:nvPr/>
          </p:nvCxnSpPr>
          <p:spPr bwMode="auto">
            <a:xfrm rot="10800000" flipV="1">
              <a:off x="2819401" y="3622924"/>
              <a:ext cx="478022" cy="84635"/>
            </a:xfrm>
            <a:prstGeom prst="line">
              <a:avLst/>
            </a:prstGeom>
            <a:noFill/>
            <a:ln w="38100">
              <a:solidFill>
                <a:srgbClr val="C0C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8" name="Straight Connector 8"/>
            <p:cNvCxnSpPr>
              <a:cxnSpLocks noChangeShapeType="1"/>
            </p:cNvCxnSpPr>
            <p:nvPr/>
          </p:nvCxnSpPr>
          <p:spPr bwMode="auto">
            <a:xfrm rot="10800000">
              <a:off x="2808080" y="3715449"/>
              <a:ext cx="410166" cy="86773"/>
            </a:xfrm>
            <a:prstGeom prst="line">
              <a:avLst/>
            </a:prstGeom>
            <a:noFill/>
            <a:ln w="38100">
              <a:solidFill>
                <a:srgbClr val="C0C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45" name="Rectangle 6"/>
          <p:cNvSpPr>
            <a:spLocks noChangeArrowheads="1"/>
          </p:cNvSpPr>
          <p:nvPr/>
        </p:nvSpPr>
        <p:spPr bwMode="auto">
          <a:xfrm>
            <a:off x="-49321" y="0"/>
            <a:ext cx="9247261" cy="10668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lvl="0" algn="ctr" defTabSz="914400">
              <a:spcBef>
                <a:spcPct val="15000"/>
              </a:spcBef>
              <a:defRPr/>
            </a:pPr>
            <a:r>
              <a:rPr lang="en-US" sz="2400" b="1" kern="0" dirty="0">
                <a:solidFill>
                  <a:srgbClr val="FFFFFF"/>
                </a:solidFill>
                <a:latin typeface="Arial"/>
                <a:cs typeface="Arial"/>
                <a:sym typeface="Symbol" charset="0"/>
              </a:rPr>
              <a:t>Free Energy Decomposition and its Reconstitution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kern="0" dirty="0">
                <a:solidFill>
                  <a:srgbClr val="FFFF00"/>
                </a:solidFill>
                <a:latin typeface="Arial"/>
                <a:cs typeface="Arial"/>
              </a:rPr>
              <a:t>Non-</a:t>
            </a:r>
            <a:r>
              <a:rPr lang="en-US" sz="2000" b="1" kern="0" dirty="0" err="1">
                <a:solidFill>
                  <a:srgbClr val="FFFF00"/>
                </a:solidFill>
                <a:latin typeface="Arial"/>
                <a:cs typeface="Arial"/>
              </a:rPr>
              <a:t>additivity</a:t>
            </a:r>
            <a:r>
              <a:rPr lang="en-US" sz="2000" b="1" kern="0" dirty="0">
                <a:solidFill>
                  <a:srgbClr val="FFFF00"/>
                </a:solidFill>
                <a:latin typeface="Arial"/>
                <a:cs typeface="Arial"/>
              </a:rPr>
              <a:t> derives from molecular </a:t>
            </a:r>
            <a:r>
              <a:rPr lang="en-US" sz="2000" b="1" kern="0" dirty="0" err="1">
                <a:solidFill>
                  <a:srgbClr val="FFFF00"/>
                </a:solidFill>
                <a:latin typeface="Arial"/>
                <a:cs typeface="Arial"/>
              </a:rPr>
              <a:t>cooperativity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2" name="Picture 1" descr="Screen shot 2012-05-17 at 12.04.1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878" y="2578371"/>
            <a:ext cx="1199191" cy="913230"/>
          </a:xfrm>
          <a:prstGeom prst="rect">
            <a:avLst/>
          </a:prstGeom>
        </p:spPr>
      </p:pic>
      <p:cxnSp>
        <p:nvCxnSpPr>
          <p:cNvPr id="4" name="Straight Arrow Connector 3"/>
          <p:cNvCxnSpPr>
            <a:stCxn id="2" idx="1"/>
          </p:cNvCxnSpPr>
          <p:nvPr/>
        </p:nvCxnSpPr>
        <p:spPr>
          <a:xfrm flipH="1" flipV="1">
            <a:off x="4267048" y="2495633"/>
            <a:ext cx="1767830" cy="53935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3773642" y="3042417"/>
            <a:ext cx="2229465" cy="65781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31318" y="1333934"/>
            <a:ext cx="3339376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/>
                <a:cs typeface="Arial"/>
              </a:rPr>
              <a:t>Ledger of free energy </a:t>
            </a:r>
          </a:p>
          <a:p>
            <a:r>
              <a:rPr lang="en-US" sz="2400" b="1" dirty="0">
                <a:latin typeface="Arial"/>
                <a:cs typeface="Arial"/>
              </a:rPr>
              <a:t>contributions from </a:t>
            </a:r>
          </a:p>
          <a:p>
            <a:r>
              <a:rPr lang="en-US" sz="2400" b="1" dirty="0">
                <a:latin typeface="Arial"/>
                <a:cs typeface="Arial"/>
              </a:rPr>
              <a:t>specific interactions</a:t>
            </a:r>
          </a:p>
        </p:txBody>
      </p:sp>
    </p:spTree>
    <p:extLst>
      <p:ext uri="{BB962C8B-B14F-4D97-AF65-F5344CB8AC3E}">
        <p14:creationId xmlns:p14="http://schemas.microsoft.com/office/powerpoint/2010/main" val="2398666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3"/>
          <p:cNvGrpSpPr>
            <a:grpSpLocks/>
          </p:cNvGrpSpPr>
          <p:nvPr/>
        </p:nvGrpSpPr>
        <p:grpSpPr bwMode="auto">
          <a:xfrm>
            <a:off x="5118100" y="1270000"/>
            <a:ext cx="3708400" cy="1512888"/>
            <a:chOff x="5118100" y="1270000"/>
            <a:chExt cx="3708486" cy="1512888"/>
          </a:xfrm>
        </p:grpSpPr>
        <p:pic>
          <p:nvPicPr>
            <p:cNvPr id="26" name="Picture 18" descr="Picture 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8100" y="1270000"/>
              <a:ext cx="3627438" cy="1512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TextBox 1"/>
            <p:cNvSpPr txBox="1">
              <a:spLocks noChangeArrowheads="1"/>
            </p:cNvSpPr>
            <p:nvPr/>
          </p:nvSpPr>
          <p:spPr bwMode="auto">
            <a:xfrm>
              <a:off x="7950200" y="1333500"/>
              <a:ext cx="87638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Times New Roman" charset="0"/>
                </a:rPr>
                <a:t>FED</a:t>
              </a:r>
            </a:p>
          </p:txBody>
        </p:sp>
        <p:sp>
          <p:nvSpPr>
            <p:cNvPr id="28" name="Rectangle 2"/>
            <p:cNvSpPr>
              <a:spLocks noChangeArrowheads="1"/>
            </p:cNvSpPr>
            <p:nvPr/>
          </p:nvSpPr>
          <p:spPr bwMode="auto">
            <a:xfrm>
              <a:off x="5588000" y="1409700"/>
              <a:ext cx="812800" cy="393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29" name="Picture 28" descr="Picture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73281" y="1196104"/>
            <a:ext cx="3090863" cy="382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3074" y="1184757"/>
            <a:ext cx="42887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rial"/>
                <a:cs typeface="Arial"/>
              </a:rPr>
              <a:t>Free Energy Reconstitution (FER)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30200" y="1564404"/>
            <a:ext cx="8839200" cy="4952001"/>
            <a:chOff x="330200" y="1564404"/>
            <a:chExt cx="8839200" cy="4952001"/>
          </a:xfrm>
        </p:grpSpPr>
        <p:grpSp>
          <p:nvGrpSpPr>
            <p:cNvPr id="30" name="Group 19"/>
            <p:cNvGrpSpPr>
              <a:grpSpLocks/>
            </p:cNvGrpSpPr>
            <p:nvPr/>
          </p:nvGrpSpPr>
          <p:grpSpPr bwMode="auto">
            <a:xfrm>
              <a:off x="330200" y="1651000"/>
              <a:ext cx="8839200" cy="4865405"/>
              <a:chOff x="152400" y="2286000"/>
              <a:chExt cx="8839200" cy="4865405"/>
            </a:xfrm>
          </p:grpSpPr>
          <p:sp>
            <p:nvSpPr>
              <p:cNvPr id="31" name="Text Box 11"/>
              <p:cNvSpPr txBox="1">
                <a:spLocks noChangeArrowheads="1"/>
              </p:cNvSpPr>
              <p:nvPr/>
            </p:nvSpPr>
            <p:spPr bwMode="auto">
              <a:xfrm>
                <a:off x="152400" y="5875055"/>
                <a:ext cx="8839200" cy="1276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000090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</a:rPr>
                  <a:t>Decomposition of the Free Energy of a System in Terms of Specific Interactions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</a:rPr>
                  <a:t>,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</a:rPr>
                  <a:t>Mark and van </a:t>
                </a:r>
                <a:r>
                  <a:rPr kumimoji="0" lang="en-US" sz="1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</a:rPr>
                  <a:t>Gunsteren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</a:rPr>
                  <a:t>, </a:t>
                </a:r>
                <a:r>
                  <a:rPr kumimoji="0" lang="en-US" sz="16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</a:rPr>
                  <a:t>J </a:t>
                </a:r>
                <a:r>
                  <a:rPr kumimoji="0" lang="en-US" sz="1600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</a:rPr>
                  <a:t>Mol</a:t>
                </a:r>
                <a:r>
                  <a:rPr kumimoji="0" lang="en-US" sz="16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</a:rPr>
                  <a:t> </a:t>
                </a:r>
                <a:r>
                  <a:rPr kumimoji="0" lang="en-US" sz="1600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</a:rPr>
                  <a:t>Biol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</a:rPr>
                  <a:t> 240, 167 (1994).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onotype Corsiva" charset="0"/>
                    <a:ea typeface="ＭＳ Ｐゴシック" charset="0"/>
                    <a:cs typeface="ＭＳ Ｐゴシック" charset="0"/>
                  </a:rPr>
                  <a:t>“In regard to the detailed separation of free energy components, we must acknowledge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onotype Corsiva" charset="0"/>
                    <a:ea typeface="ＭＳ Ｐゴシック" charset="0"/>
                    <a:cs typeface="ＭＳ Ｐゴシック" charset="0"/>
                  </a:rPr>
                  <a:t>that the hidden thermodynamics of a protein will, unfortunately, remain hidden.”</a:t>
                </a:r>
              </a:p>
            </p:txBody>
          </p:sp>
          <p:grpSp>
            <p:nvGrpSpPr>
              <p:cNvPr id="32" name="Group 47"/>
              <p:cNvGrpSpPr>
                <a:grpSpLocks/>
              </p:cNvGrpSpPr>
              <p:nvPr/>
            </p:nvGrpSpPr>
            <p:grpSpPr bwMode="auto">
              <a:xfrm>
                <a:off x="4648200" y="2286000"/>
                <a:ext cx="3886200" cy="3556434"/>
                <a:chOff x="4724400" y="2302571"/>
                <a:chExt cx="3886200" cy="3555551"/>
              </a:xfrm>
            </p:grpSpPr>
            <p:sp>
              <p:nvSpPr>
                <p:cNvPr id="33" name="TextBox 43"/>
                <p:cNvSpPr txBox="1">
                  <a:spLocks noChangeArrowheads="1"/>
                </p:cNvSpPr>
                <p:nvPr/>
              </p:nvSpPr>
              <p:spPr bwMode="auto">
                <a:xfrm>
                  <a:off x="4724400" y="3443701"/>
                  <a:ext cx="3886200" cy="2414421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/>
                      <a:cs typeface="Arial"/>
                    </a:rPr>
                    <a:t>Hidden Thermodynamics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600" kern="0" noProof="0" dirty="0">
                      <a:solidFill>
                        <a:sysClr val="windowText" lastClr="000000"/>
                      </a:solidFill>
                      <a:latin typeface="Arial"/>
                      <a:cs typeface="Arial"/>
                    </a:rPr>
                    <a:t>P</a:t>
                  </a: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Arial"/>
                      <a:cs typeface="Arial"/>
                    </a:rPr>
                    <a:t>revents additive rules from reproducing macromolecular free energies.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30000"/>
                    </a:lnSpc>
                    <a:spcBef>
                      <a:spcPts val="4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90"/>
                      </a:solidFill>
                      <a:effectLst/>
                      <a:uLnTx/>
                      <a:uFillTx/>
                      <a:latin typeface="Arial"/>
                      <a:cs typeface="Arial"/>
                    </a:rPr>
                    <a:t>Hidden Thermodynamics of Mutant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80000"/>
                    </a:lnSpc>
                    <a:spcBef>
                      <a:spcPts val="4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90"/>
                      </a:solidFill>
                      <a:effectLst/>
                      <a:uLnTx/>
                      <a:uFillTx/>
                      <a:latin typeface="Arial"/>
                      <a:cs typeface="Arial"/>
                    </a:rPr>
                    <a:t>Proteins</a:t>
                  </a: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90"/>
                      </a:solidFill>
                      <a:effectLst/>
                      <a:uLnTx/>
                      <a:uFillTx/>
                      <a:latin typeface="Arial"/>
                      <a:cs typeface="Arial"/>
                    </a:rPr>
                    <a:t>, </a:t>
                  </a:r>
                  <a:r>
                    <a:rPr kumimoji="0" lang="en-US" sz="16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Arial"/>
                      <a:cs typeface="Arial"/>
                    </a:rPr>
                    <a:t>Gao</a:t>
                  </a: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Arial"/>
                      <a:cs typeface="Arial"/>
                    </a:rPr>
                    <a:t>, </a:t>
                  </a:r>
                  <a:r>
                    <a:rPr kumimoji="0" lang="en-US" sz="16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Arial"/>
                      <a:cs typeface="Arial"/>
                    </a:rPr>
                    <a:t>Kuczera</a:t>
                  </a: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Arial"/>
                      <a:cs typeface="Arial"/>
                    </a:rPr>
                    <a:t>, </a:t>
                  </a:r>
                  <a:r>
                    <a:rPr kumimoji="0" lang="en-US" sz="16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Arial"/>
                      <a:cs typeface="Arial"/>
                    </a:rPr>
                    <a:t>Tidor</a:t>
                  </a: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Arial"/>
                      <a:cs typeface="Arial"/>
                    </a:rPr>
                    <a:t> and</a:t>
                  </a:r>
                </a:p>
                <a:p>
                  <a:pPr marL="0" marR="0" lvl="0" indent="0" defTabSz="914400" eaLnBrk="1" fontAlgn="auto" latinLnBrk="0" hangingPunct="1">
                    <a:spcBef>
                      <a:spcPts val="4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Arial"/>
                      <a:cs typeface="Arial"/>
                    </a:rPr>
                    <a:t>Karplus</a:t>
                  </a: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Arial"/>
                      <a:cs typeface="Arial"/>
                    </a:rPr>
                    <a:t>, Science 244, 1069 (1989).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30000"/>
                    </a:lnSpc>
                    <a:spcBef>
                      <a:spcPts val="4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000090"/>
                      </a:solidFill>
                      <a:effectLst/>
                      <a:uLnTx/>
                      <a:uFillTx/>
                      <a:latin typeface="Arial"/>
                      <a:cs typeface="Arial"/>
                    </a:rPr>
                    <a:t>Additivity</a:t>
                  </a:r>
                  <a:r>
                    <a:rPr kumimoji="0" lang="en-US" sz="1600" b="1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90"/>
                      </a:solidFill>
                      <a:effectLst/>
                      <a:uLnTx/>
                      <a:uFillTx/>
                      <a:latin typeface="Arial"/>
                      <a:cs typeface="Arial"/>
                    </a:rPr>
                    <a:t> Principles in Biochemi</a:t>
                  </a:r>
                  <a:r>
                    <a:rPr kumimoji="0" lang="en-US" sz="1600" b="1" u="none" strike="noStrike" kern="0" cap="none" spc="0" normalizeH="0" baseline="0" noProof="0" dirty="0">
                      <a:ln>
                        <a:noFill/>
                      </a:ln>
                      <a:solidFill>
                        <a:srgbClr val="333399"/>
                      </a:solidFill>
                      <a:effectLst/>
                      <a:uLnTx/>
                      <a:uFillTx/>
                      <a:latin typeface="Arial"/>
                      <a:cs typeface="Arial"/>
                    </a:rPr>
                    <a:t>stry</a:t>
                  </a:r>
                  <a:r>
                    <a:rPr kumimoji="0" lang="en-US" sz="1600" b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Arial"/>
                      <a:cs typeface="Arial"/>
                    </a:rPr>
                    <a:t>, 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Arial"/>
                      <a:cs typeface="Arial"/>
                    </a:rPr>
                    <a:t>Dill, J </a:t>
                  </a:r>
                  <a:r>
                    <a:rPr kumimoji="0" lang="en-US" sz="1600" b="0" u="none" strike="noStrike" kern="0" cap="none" spc="0" normalizeH="0" baseline="0" noProof="0" dirty="0" err="1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Arial"/>
                      <a:cs typeface="Arial"/>
                    </a:rPr>
                    <a:t>Biol</a:t>
                  </a:r>
                  <a:r>
                    <a:rPr kumimoji="0" lang="en-US" sz="1600" b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Arial"/>
                      <a:cs typeface="Arial"/>
                    </a:rPr>
                    <a:t> </a:t>
                  </a:r>
                  <a:r>
                    <a:rPr kumimoji="0" lang="en-US" sz="1600" b="0" u="none" strike="noStrike" kern="0" cap="none" spc="0" normalizeH="0" baseline="0" noProof="0" dirty="0" err="1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Arial"/>
                      <a:cs typeface="Arial"/>
                    </a:rPr>
                    <a:t>Chem</a:t>
                  </a:r>
                  <a:r>
                    <a:rPr kumimoji="0" lang="en-US" sz="1600" b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Arial"/>
                      <a:cs typeface="Arial"/>
                    </a:rPr>
                    <a:t> 272, 701-704 (1997).</a:t>
                  </a:r>
                </a:p>
              </p:txBody>
            </p:sp>
            <p:cxnSp>
              <p:nvCxnSpPr>
                <p:cNvPr id="34" name="Straight Arrow Connector 46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5968603" y="2873277"/>
                  <a:ext cx="1143000" cy="1588"/>
                </a:xfrm>
                <a:prstGeom prst="straightConnector1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</p:grpSp>
        </p:grpSp>
        <p:cxnSp>
          <p:nvCxnSpPr>
            <p:cNvPr id="8" name="Straight Arrow Connector 7"/>
            <p:cNvCxnSpPr/>
            <p:nvPr/>
          </p:nvCxnSpPr>
          <p:spPr>
            <a:xfrm>
              <a:off x="3130321" y="1564404"/>
              <a:ext cx="1695679" cy="1373135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706964" y="1808696"/>
              <a:ext cx="217777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Non-additive parts</a:t>
              </a:r>
            </a:p>
          </p:txBody>
        </p:sp>
      </p:grp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-49321" y="0"/>
            <a:ext cx="9247261" cy="10668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lvl="0" algn="ctr" defTabSz="914400">
              <a:spcBef>
                <a:spcPct val="15000"/>
              </a:spcBef>
              <a:defRPr/>
            </a:pPr>
            <a:r>
              <a:rPr lang="en-US" sz="2400" b="1" kern="0" dirty="0">
                <a:solidFill>
                  <a:srgbClr val="FFFFFF"/>
                </a:solidFill>
                <a:latin typeface="Arial"/>
                <a:cs typeface="Arial"/>
                <a:sym typeface="Symbol" charset="0"/>
              </a:rPr>
              <a:t>Free Energy Decomposition and its Reconstitution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kern="0" dirty="0">
                <a:solidFill>
                  <a:srgbClr val="FFFF00"/>
                </a:solidFill>
                <a:latin typeface="Arial"/>
                <a:cs typeface="Arial"/>
              </a:rPr>
              <a:t>Non-</a:t>
            </a:r>
            <a:r>
              <a:rPr lang="en-US" sz="2000" b="1" kern="0" dirty="0" err="1">
                <a:solidFill>
                  <a:srgbClr val="FFFF00"/>
                </a:solidFill>
                <a:latin typeface="Arial"/>
                <a:cs typeface="Arial"/>
              </a:rPr>
              <a:t>additivity</a:t>
            </a:r>
            <a:r>
              <a:rPr lang="en-US" sz="2000" b="1" kern="0" dirty="0">
                <a:solidFill>
                  <a:srgbClr val="FFFF00"/>
                </a:solidFill>
                <a:latin typeface="Arial"/>
                <a:cs typeface="Arial"/>
              </a:rPr>
              <a:t> derives from molecular </a:t>
            </a:r>
            <a:r>
              <a:rPr lang="en-US" sz="2000" b="1" kern="0" dirty="0" err="1">
                <a:solidFill>
                  <a:srgbClr val="FFFF00"/>
                </a:solidFill>
                <a:latin typeface="Arial"/>
                <a:cs typeface="Arial"/>
              </a:rPr>
              <a:t>cooperativity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904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3"/>
          <p:cNvSpPr>
            <a:spLocks noChangeArrowheads="1"/>
          </p:cNvSpPr>
          <p:nvPr/>
        </p:nvSpPr>
        <p:spPr bwMode="auto">
          <a:xfrm>
            <a:off x="0" y="-12701"/>
            <a:ext cx="9144000" cy="110621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Free Energy Decomposition Schemes</a:t>
            </a:r>
          </a:p>
          <a:p>
            <a:pPr algn="ctr">
              <a:spcBef>
                <a:spcPct val="25000"/>
              </a:spcBef>
              <a:spcAft>
                <a:spcPct val="5000"/>
              </a:spcAft>
            </a:pPr>
            <a:r>
              <a:rPr lang="en-US" sz="2000" b="1" dirty="0">
                <a:solidFill>
                  <a:srgbClr val="FFFF00"/>
                </a:solidFill>
                <a:latin typeface="Arial"/>
                <a:cs typeface="Arial"/>
              </a:rPr>
              <a:t>Component entropies are generally non-additive in biochemistry</a:t>
            </a:r>
          </a:p>
        </p:txBody>
      </p:sp>
      <p:pic>
        <p:nvPicPr>
          <p:cNvPr id="4096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320800"/>
            <a:ext cx="8545512" cy="5132388"/>
          </a:xfrm>
          <a:prstGeom prst="rect">
            <a:avLst/>
          </a:prstGeom>
          <a:noFill/>
          <a:ln w="19050">
            <a:solidFill>
              <a:srgbClr val="5F5F5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0963" name="Text Box 5"/>
          <p:cNvSpPr txBox="1">
            <a:spLocks noChangeArrowheads="1"/>
          </p:cNvSpPr>
          <p:nvPr/>
        </p:nvSpPr>
        <p:spPr bwMode="auto">
          <a:xfrm>
            <a:off x="1828800" y="4114800"/>
            <a:ext cx="28194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1200" baseline="30000"/>
          </a:p>
        </p:txBody>
      </p:sp>
      <p:sp>
        <p:nvSpPr>
          <p:cNvPr id="40964" name="Freeform 6"/>
          <p:cNvSpPr>
            <a:spLocks/>
          </p:cNvSpPr>
          <p:nvPr/>
        </p:nvSpPr>
        <p:spPr bwMode="auto">
          <a:xfrm>
            <a:off x="635000" y="4724400"/>
            <a:ext cx="3924300" cy="838200"/>
          </a:xfrm>
          <a:custGeom>
            <a:avLst/>
            <a:gdLst>
              <a:gd name="T0" fmla="*/ 2147483647 w 2472"/>
              <a:gd name="T1" fmla="*/ 0 h 528"/>
              <a:gd name="T2" fmla="*/ 2147483647 w 2472"/>
              <a:gd name="T3" fmla="*/ 0 h 528"/>
              <a:gd name="T4" fmla="*/ 2147483647 w 2472"/>
              <a:gd name="T5" fmla="*/ 2147483647 h 528"/>
              <a:gd name="T6" fmla="*/ 2147483647 w 2472"/>
              <a:gd name="T7" fmla="*/ 2147483647 h 528"/>
              <a:gd name="T8" fmla="*/ 0 w 2472"/>
              <a:gd name="T9" fmla="*/ 2147483647 h 528"/>
              <a:gd name="T10" fmla="*/ 0 w 2472"/>
              <a:gd name="T11" fmla="*/ 2147483647 h 528"/>
              <a:gd name="T12" fmla="*/ 2147483647 w 2472"/>
              <a:gd name="T13" fmla="*/ 2147483647 h 52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472"/>
              <a:gd name="T22" fmla="*/ 0 h 528"/>
              <a:gd name="T23" fmla="*/ 2472 w 2472"/>
              <a:gd name="T24" fmla="*/ 528 h 52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472" h="528">
                <a:moveTo>
                  <a:pt x="1176" y="0"/>
                </a:moveTo>
                <a:lnTo>
                  <a:pt x="2472" y="0"/>
                </a:lnTo>
                <a:lnTo>
                  <a:pt x="2472" y="424"/>
                </a:lnTo>
                <a:lnTo>
                  <a:pt x="2472" y="528"/>
                </a:lnTo>
                <a:lnTo>
                  <a:pt x="0" y="528"/>
                </a:lnTo>
                <a:lnTo>
                  <a:pt x="0" y="96"/>
                </a:lnTo>
                <a:lnTo>
                  <a:pt x="1168" y="96"/>
                </a:lnTo>
              </a:path>
            </a:pathLst>
          </a:custGeom>
          <a:noFill/>
          <a:ln w="158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65" name="Oval 7"/>
          <p:cNvSpPr>
            <a:spLocks noChangeArrowheads="1"/>
          </p:cNvSpPr>
          <p:nvPr/>
        </p:nvSpPr>
        <p:spPr bwMode="auto">
          <a:xfrm>
            <a:off x="4991100" y="1727200"/>
            <a:ext cx="609600" cy="317500"/>
          </a:xfrm>
          <a:prstGeom prst="ellipse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491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7046"/>
            <a:ext cx="8229600" cy="500063"/>
          </a:xfrm>
        </p:spPr>
        <p:txBody>
          <a:bodyPr/>
          <a:lstStyle/>
          <a:p>
            <a:pPr>
              <a:buFontTx/>
              <a:buNone/>
            </a:pPr>
            <a:r>
              <a:rPr lang="en-US" sz="2000" b="1" dirty="0">
                <a:solidFill>
                  <a:srgbClr val="FF0000"/>
                </a:solidFill>
                <a:cs typeface="Arial" charset="0"/>
                <a:sym typeface="Wingdings" charset="0"/>
              </a:rPr>
              <a:t></a:t>
            </a:r>
            <a:r>
              <a:rPr lang="en-US" sz="2000" dirty="0">
                <a:cs typeface="Arial" charset="0"/>
              </a:rPr>
              <a:t> </a:t>
            </a:r>
            <a:r>
              <a:rPr lang="en-US" sz="2000" dirty="0" err="1">
                <a:cs typeface="Arial" charset="0"/>
              </a:rPr>
              <a:t>H</a:t>
            </a:r>
            <a:r>
              <a:rPr lang="en-US" sz="2000" baseline="-25000" dirty="0" err="1">
                <a:cs typeface="Arial" charset="0"/>
              </a:rPr>
              <a:t>protein</a:t>
            </a:r>
            <a:r>
              <a:rPr lang="en-US" sz="2000" dirty="0">
                <a:cs typeface="Arial" charset="0"/>
              </a:rPr>
              <a:t> = </a:t>
            </a:r>
            <a:r>
              <a:rPr lang="en-US" sz="2000" dirty="0" err="1">
                <a:cs typeface="Arial" charset="0"/>
              </a:rPr>
              <a:t>H</a:t>
            </a:r>
            <a:r>
              <a:rPr lang="en-US" sz="2000" baseline="-25000" dirty="0" err="1">
                <a:cs typeface="Arial" charset="0"/>
              </a:rPr>
              <a:t>ref</a:t>
            </a:r>
            <a:r>
              <a:rPr lang="en-US" sz="2000" baseline="-25000" dirty="0">
                <a:cs typeface="Arial" charset="0"/>
              </a:rPr>
              <a:t>-state</a:t>
            </a:r>
            <a:r>
              <a:rPr lang="en-US" sz="2000" dirty="0">
                <a:cs typeface="Arial" charset="0"/>
              </a:rPr>
              <a:t> + </a:t>
            </a:r>
            <a:r>
              <a:rPr lang="en-US" sz="2000" dirty="0">
                <a:cs typeface="Arial" charset="0"/>
                <a:sym typeface="Symbol" charset="0"/>
              </a:rPr>
              <a:t></a:t>
            </a:r>
            <a:r>
              <a:rPr lang="en-US" sz="2000" baseline="-25000" dirty="0">
                <a:cs typeface="Arial" charset="0"/>
                <a:sym typeface="Symbol" charset="0"/>
              </a:rPr>
              <a:t> </a:t>
            </a:r>
            <a:r>
              <a:rPr lang="el-GR" sz="2000" dirty="0">
                <a:cs typeface="Arial" charset="0"/>
              </a:rPr>
              <a:t>Δ</a:t>
            </a:r>
            <a:r>
              <a:rPr lang="en-US" sz="2000" dirty="0">
                <a:cs typeface="Arial" charset="0"/>
              </a:rPr>
              <a:t>H      Total enthalpy is always additive</a:t>
            </a:r>
          </a:p>
          <a:p>
            <a:pPr>
              <a:buFontTx/>
              <a:buNone/>
            </a:pPr>
            <a:endParaRPr lang="el-GR" sz="2000" dirty="0">
              <a:cs typeface="Arial" charset="0"/>
            </a:endParaRPr>
          </a:p>
        </p:txBody>
      </p:sp>
      <p:sp>
        <p:nvSpPr>
          <p:cNvPr id="63492" name="Rectangle 4"/>
          <p:cNvSpPr>
            <a:spLocks noChangeArrowheads="1"/>
          </p:cNvSpPr>
          <p:nvPr/>
        </p:nvSpPr>
        <p:spPr bwMode="auto">
          <a:xfrm>
            <a:off x="469900" y="1717746"/>
            <a:ext cx="82296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000" b="1">
                <a:solidFill>
                  <a:srgbClr val="FF0000"/>
                </a:solidFill>
                <a:cs typeface="Arial" charset="0"/>
                <a:sym typeface="Wingdings" charset="0"/>
              </a:rPr>
              <a:t></a:t>
            </a:r>
            <a:r>
              <a:rPr lang="en-US" sz="2000">
                <a:cs typeface="Arial" charset="0"/>
              </a:rPr>
              <a:t> S</a:t>
            </a:r>
            <a:r>
              <a:rPr lang="en-US" sz="2000" baseline="-25000">
                <a:cs typeface="Arial" charset="0"/>
              </a:rPr>
              <a:t>protein</a:t>
            </a:r>
            <a:r>
              <a:rPr lang="en-US" sz="2000">
                <a:cs typeface="Arial" charset="0"/>
              </a:rPr>
              <a:t> = S</a:t>
            </a:r>
            <a:r>
              <a:rPr lang="en-US" sz="2000" baseline="-25000">
                <a:cs typeface="Arial" charset="0"/>
              </a:rPr>
              <a:t>ref-state</a:t>
            </a:r>
            <a:r>
              <a:rPr lang="en-US" sz="2000">
                <a:cs typeface="Arial" charset="0"/>
              </a:rPr>
              <a:t> + </a:t>
            </a:r>
            <a:r>
              <a:rPr lang="en-US" sz="2000">
                <a:cs typeface="Arial" charset="0"/>
                <a:sym typeface="Symbol" charset="0"/>
              </a:rPr>
              <a:t></a:t>
            </a:r>
            <a:r>
              <a:rPr lang="en-US" sz="2000" baseline="-25000">
                <a:cs typeface="Arial" charset="0"/>
                <a:sym typeface="Symbol" charset="0"/>
              </a:rPr>
              <a:t> </a:t>
            </a:r>
            <a:r>
              <a:rPr lang="el-GR" sz="2000">
                <a:cs typeface="Arial" charset="0"/>
              </a:rPr>
              <a:t>Δ</a:t>
            </a:r>
            <a:r>
              <a:rPr lang="en-US" sz="2000">
                <a:cs typeface="Arial" charset="0"/>
              </a:rPr>
              <a:t>S       </a:t>
            </a:r>
            <a:r>
              <a:rPr lang="en-US" sz="2000" baseline="-25000">
                <a:cs typeface="Arial" charset="0"/>
              </a:rPr>
              <a:t> </a:t>
            </a:r>
            <a:r>
              <a:rPr lang="en-US" sz="2000">
                <a:cs typeface="Arial" charset="0"/>
              </a:rPr>
              <a:t>Total entropy is generally non-additive</a:t>
            </a:r>
          </a:p>
          <a:p>
            <a:pPr marL="342900" indent="-342900">
              <a:spcBef>
                <a:spcPct val="20000"/>
              </a:spcBef>
            </a:pPr>
            <a:endParaRPr lang="el-GR" sz="2000">
              <a:cs typeface="Arial" charset="0"/>
            </a:endParaRPr>
          </a:p>
        </p:txBody>
      </p:sp>
      <p:sp>
        <p:nvSpPr>
          <p:cNvPr id="63493" name="Text Box 5"/>
          <p:cNvSpPr txBox="1">
            <a:spLocks noChangeArrowheads="1"/>
          </p:cNvSpPr>
          <p:nvPr/>
        </p:nvSpPr>
        <p:spPr bwMode="auto">
          <a:xfrm>
            <a:off x="4822825" y="2429731"/>
            <a:ext cx="3995738" cy="209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4064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4064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4064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4064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4064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406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406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406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406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 </a:t>
            </a:r>
            <a:r>
              <a:rPr lang="en-US" baseline="-25000"/>
              <a:t> </a:t>
            </a:r>
            <a:r>
              <a:rPr lang="en-US"/>
              <a:t>Q: </a:t>
            </a:r>
            <a:r>
              <a:rPr lang="en-US" b="1">
                <a:solidFill>
                  <a:srgbClr val="FF0000"/>
                </a:solidFill>
              </a:rPr>
              <a:t>When is entropy additive?</a:t>
            </a:r>
          </a:p>
          <a:p>
            <a:r>
              <a:rPr lang="en-US"/>
              <a:t>  A: Subsystems are </a:t>
            </a:r>
            <a:r>
              <a:rPr lang="en-US" u="sng"/>
              <a:t>non-cooperative</a:t>
            </a:r>
          </a:p>
          <a:p>
            <a:endParaRPr lang="en-US"/>
          </a:p>
          <a:p>
            <a:r>
              <a:rPr lang="en-US"/>
              <a:t>Ex: No coupling between subsystems     	Consider:    Z</a:t>
            </a:r>
            <a:r>
              <a:rPr lang="en-US" baseline="-25000"/>
              <a:t>total</a:t>
            </a:r>
            <a:r>
              <a:rPr lang="en-US"/>
              <a:t> = </a:t>
            </a:r>
            <a:r>
              <a:rPr lang="en-US">
                <a:sym typeface="Symbol" charset="0"/>
              </a:rPr>
              <a:t> Z(s)</a:t>
            </a:r>
          </a:p>
          <a:p>
            <a:pPr>
              <a:spcBef>
                <a:spcPct val="15000"/>
              </a:spcBef>
            </a:pPr>
            <a:r>
              <a:rPr lang="en-US">
                <a:sym typeface="Symbol" charset="0"/>
              </a:rPr>
              <a:t>	</a:t>
            </a:r>
          </a:p>
          <a:p>
            <a:pPr>
              <a:spcBef>
                <a:spcPct val="15000"/>
              </a:spcBef>
            </a:pPr>
            <a:r>
              <a:rPr lang="en-US">
                <a:sym typeface="Symbol" charset="0"/>
              </a:rPr>
              <a:t> 			  </a:t>
            </a:r>
            <a:r>
              <a:rPr lang="en-US">
                <a:solidFill>
                  <a:srgbClr val="FF0000"/>
                </a:solidFill>
                <a:sym typeface="Symbol" charset="0"/>
              </a:rPr>
              <a:t> S</a:t>
            </a:r>
            <a:r>
              <a:rPr lang="en-US" baseline="-25000">
                <a:solidFill>
                  <a:srgbClr val="FF0000"/>
                </a:solidFill>
                <a:sym typeface="Symbol" charset="0"/>
              </a:rPr>
              <a:t>total</a:t>
            </a:r>
            <a:r>
              <a:rPr lang="en-US">
                <a:solidFill>
                  <a:srgbClr val="FF0000"/>
                </a:solidFill>
                <a:sym typeface="Symbol" charset="0"/>
              </a:rPr>
              <a:t> =  S(s)</a:t>
            </a:r>
          </a:p>
        </p:txBody>
      </p:sp>
      <p:sp>
        <p:nvSpPr>
          <p:cNvPr id="63495" name="Text Box 7"/>
          <p:cNvSpPr txBox="1">
            <a:spLocks noChangeArrowheads="1"/>
          </p:cNvSpPr>
          <p:nvPr/>
        </p:nvSpPr>
        <p:spPr bwMode="auto">
          <a:xfrm>
            <a:off x="288925" y="2417031"/>
            <a:ext cx="4313238" cy="248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 </a:t>
            </a:r>
            <a:r>
              <a:rPr lang="en-US" baseline="-25000"/>
              <a:t> </a:t>
            </a:r>
            <a:r>
              <a:rPr lang="en-US"/>
              <a:t>Q: </a:t>
            </a:r>
            <a:r>
              <a:rPr lang="en-US" b="1">
                <a:solidFill>
                  <a:srgbClr val="FF0000"/>
                </a:solidFill>
              </a:rPr>
              <a:t>When is entropy non-additive?</a:t>
            </a:r>
          </a:p>
          <a:p>
            <a:r>
              <a:rPr lang="en-US"/>
              <a:t>  A: Subsystems are </a:t>
            </a:r>
            <a:r>
              <a:rPr lang="en-US" u="sng"/>
              <a:t>strongly coupled</a:t>
            </a:r>
            <a:r>
              <a:rPr lang="en-US"/>
              <a:t> </a:t>
            </a:r>
          </a:p>
          <a:p>
            <a:endParaRPr lang="en-US"/>
          </a:p>
          <a:p>
            <a:r>
              <a:rPr lang="en-US"/>
              <a:t>Ex: Correlations lead to less disorder</a:t>
            </a:r>
          </a:p>
          <a:p>
            <a:r>
              <a:rPr lang="en-US"/>
              <a:t>      Consider:   S = </a:t>
            </a:r>
            <a:r>
              <a:rPr lang="en-US">
                <a:sym typeface="Symbol" charset="0"/>
              </a:rPr>
              <a:t></a:t>
            </a:r>
            <a:r>
              <a:rPr lang="en-US" baseline="-25000">
                <a:sym typeface="Symbol" charset="0"/>
              </a:rPr>
              <a:t> </a:t>
            </a:r>
            <a:r>
              <a:rPr lang="en-US"/>
              <a:t>k</a:t>
            </a:r>
            <a:r>
              <a:rPr lang="en-US" baseline="-25000"/>
              <a:t>B</a:t>
            </a:r>
            <a:r>
              <a:rPr lang="en-US"/>
              <a:t> </a:t>
            </a:r>
            <a:r>
              <a:rPr lang="en-US">
                <a:sym typeface="Symbol" charset="0"/>
              </a:rPr>
              <a:t> p</a:t>
            </a:r>
            <a:r>
              <a:rPr lang="en-US" baseline="-25000">
                <a:sym typeface="Symbol" charset="0"/>
              </a:rPr>
              <a:t>s </a:t>
            </a:r>
            <a:r>
              <a:rPr lang="en-US">
                <a:sym typeface="Symbol" charset="0"/>
              </a:rPr>
              <a:t>ln(p</a:t>
            </a:r>
            <a:r>
              <a:rPr lang="en-US" baseline="-25000">
                <a:sym typeface="Symbol" charset="0"/>
              </a:rPr>
              <a:t>s</a:t>
            </a:r>
            <a:r>
              <a:rPr lang="en-US">
                <a:sym typeface="Symbol" charset="0"/>
              </a:rPr>
              <a:t>)</a:t>
            </a:r>
          </a:p>
          <a:p>
            <a:pPr>
              <a:spcBef>
                <a:spcPct val="35000"/>
              </a:spcBef>
            </a:pPr>
            <a:r>
              <a:rPr lang="en-US">
                <a:sym typeface="Symbol" charset="0"/>
              </a:rPr>
              <a:t>Let </a:t>
            </a:r>
            <a:r>
              <a:rPr lang="en-US">
                <a:latin typeface="Monotype Corsiva" charset="0"/>
                <a:sym typeface="Symbol" charset="0"/>
              </a:rPr>
              <a:t>E</a:t>
            </a:r>
            <a:r>
              <a:rPr lang="en-US">
                <a:sym typeface="Symbol" charset="0"/>
              </a:rPr>
              <a:t>  an ensemble of English literature</a:t>
            </a:r>
          </a:p>
          <a:p>
            <a:r>
              <a:rPr lang="en-US">
                <a:sym typeface="Symbol" charset="0"/>
              </a:rPr>
              <a:t>Let p</a:t>
            </a:r>
            <a:r>
              <a:rPr lang="en-US" baseline="-25000">
                <a:sym typeface="Symbol" charset="0"/>
              </a:rPr>
              <a:t>s</a:t>
            </a:r>
            <a:r>
              <a:rPr lang="en-US">
                <a:sym typeface="Symbol" charset="0"/>
              </a:rPr>
              <a:t>  probability for s-th type letter</a:t>
            </a:r>
          </a:p>
          <a:p>
            <a:pPr>
              <a:spcBef>
                <a:spcPct val="35000"/>
              </a:spcBef>
            </a:pPr>
            <a:r>
              <a:rPr lang="en-US">
                <a:sym typeface="Symbol" charset="0"/>
              </a:rPr>
              <a:t>S</a:t>
            </a:r>
            <a:r>
              <a:rPr lang="en-US" baseline="-25000">
                <a:latin typeface="Monotype Corsiva" charset="0"/>
                <a:sym typeface="Symbol" charset="0"/>
              </a:rPr>
              <a:t>E</a:t>
            </a:r>
            <a:r>
              <a:rPr lang="en-US">
                <a:sym typeface="Symbol" charset="0"/>
              </a:rPr>
              <a:t> &lt; </a:t>
            </a:r>
            <a:r>
              <a:rPr lang="en-US" baseline="-25000">
                <a:sym typeface="Symbol" charset="0"/>
              </a:rPr>
              <a:t> </a:t>
            </a:r>
            <a:r>
              <a:rPr lang="en-US"/>
              <a:t>k</a:t>
            </a:r>
            <a:r>
              <a:rPr lang="en-US" baseline="-25000"/>
              <a:t>B</a:t>
            </a:r>
            <a:r>
              <a:rPr lang="en-US"/>
              <a:t> </a:t>
            </a:r>
            <a:r>
              <a:rPr lang="en-US">
                <a:sym typeface="Symbol" charset="0"/>
              </a:rPr>
              <a:t> p</a:t>
            </a:r>
            <a:r>
              <a:rPr lang="en-US" baseline="-25000">
                <a:sym typeface="Symbol" charset="0"/>
              </a:rPr>
              <a:t>s</a:t>
            </a:r>
            <a:r>
              <a:rPr lang="en-US">
                <a:sym typeface="Symbol" charset="0"/>
              </a:rPr>
              <a:t> ln(p</a:t>
            </a:r>
            <a:r>
              <a:rPr lang="en-US" baseline="-25000">
                <a:sym typeface="Symbol" charset="0"/>
              </a:rPr>
              <a:t>s</a:t>
            </a:r>
            <a:r>
              <a:rPr lang="en-US">
                <a:sym typeface="Symbol" charset="0"/>
              </a:rPr>
              <a:t>)</a:t>
            </a:r>
          </a:p>
        </p:txBody>
      </p:sp>
      <p:sp>
        <p:nvSpPr>
          <p:cNvPr id="63496" name="Text Box 8"/>
          <p:cNvSpPr txBox="1">
            <a:spLocks noChangeArrowheads="1"/>
          </p:cNvSpPr>
          <p:nvPr/>
        </p:nvSpPr>
        <p:spPr bwMode="auto">
          <a:xfrm>
            <a:off x="4975225" y="4830031"/>
            <a:ext cx="3765550" cy="1547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A clever trick:</a:t>
            </a:r>
          </a:p>
          <a:p>
            <a:r>
              <a:rPr lang="en-US"/>
              <a:t>Define system using </a:t>
            </a:r>
            <a:r>
              <a:rPr lang="en-US" u="sng"/>
              <a:t>orthogonal coordinates</a:t>
            </a:r>
            <a:r>
              <a:rPr lang="en-US"/>
              <a:t> describing microstates,</a:t>
            </a:r>
          </a:p>
          <a:p>
            <a:pPr>
              <a:spcAft>
                <a:spcPct val="30000"/>
              </a:spcAft>
            </a:pPr>
            <a:r>
              <a:rPr lang="en-US"/>
              <a:t>such as vibrational normal modes. </a:t>
            </a:r>
          </a:p>
          <a:p>
            <a:pPr>
              <a:spcAft>
                <a:spcPct val="30000"/>
              </a:spcAft>
            </a:pPr>
            <a:r>
              <a:rPr lang="en-US"/>
              <a:t>s </a:t>
            </a:r>
            <a:r>
              <a:rPr lang="en-US">
                <a:cs typeface="Arial" charset="0"/>
              </a:rPr>
              <a:t>→ normal mode index</a:t>
            </a:r>
          </a:p>
        </p:txBody>
      </p:sp>
      <p:grpSp>
        <p:nvGrpSpPr>
          <p:cNvPr id="63501" name="Group 13"/>
          <p:cNvGrpSpPr>
            <a:grpSpLocks/>
          </p:cNvGrpSpPr>
          <p:nvPr/>
        </p:nvGrpSpPr>
        <p:grpSpPr bwMode="auto">
          <a:xfrm>
            <a:off x="749300" y="4880831"/>
            <a:ext cx="3546475" cy="1465262"/>
            <a:chOff x="472" y="3287"/>
            <a:chExt cx="2234" cy="923"/>
          </a:xfrm>
        </p:grpSpPr>
        <p:grpSp>
          <p:nvGrpSpPr>
            <p:cNvPr id="63499" name="Group 11"/>
            <p:cNvGrpSpPr>
              <a:grpSpLocks/>
            </p:cNvGrpSpPr>
            <p:nvPr/>
          </p:nvGrpSpPr>
          <p:grpSpPr bwMode="auto">
            <a:xfrm>
              <a:off x="472" y="3288"/>
              <a:ext cx="264" cy="144"/>
              <a:chOff x="464" y="3424"/>
              <a:chExt cx="264" cy="144"/>
            </a:xfrm>
          </p:grpSpPr>
          <p:sp>
            <p:nvSpPr>
              <p:cNvPr id="63497" name="Line 9"/>
              <p:cNvSpPr>
                <a:spLocks noChangeShapeType="1"/>
              </p:cNvSpPr>
              <p:nvPr/>
            </p:nvSpPr>
            <p:spPr bwMode="auto">
              <a:xfrm>
                <a:off x="472" y="3424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498" name="Line 10"/>
              <p:cNvSpPr>
                <a:spLocks noChangeShapeType="1"/>
              </p:cNvSpPr>
              <p:nvPr/>
            </p:nvSpPr>
            <p:spPr bwMode="auto">
              <a:xfrm>
                <a:off x="464" y="3568"/>
                <a:ext cx="26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3500" name="Text Box 12"/>
            <p:cNvSpPr txBox="1">
              <a:spLocks noChangeArrowheads="1"/>
            </p:cNvSpPr>
            <p:nvPr/>
          </p:nvSpPr>
          <p:spPr bwMode="auto">
            <a:xfrm>
              <a:off x="758" y="3287"/>
              <a:ext cx="1948" cy="9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Due to correlations</a:t>
              </a:r>
              <a:r>
                <a:rPr lang="en-US"/>
                <a:t> in letters because words are mostly restricted to spelling rules, sentences mostly restricted to grammar rules, etc.</a:t>
              </a:r>
            </a:p>
          </p:txBody>
        </p:sp>
      </p:grp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-49321" y="0"/>
            <a:ext cx="9247261" cy="10668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lvl="0" algn="ctr" defTabSz="914400">
              <a:spcBef>
                <a:spcPct val="15000"/>
              </a:spcBef>
              <a:defRPr/>
            </a:pPr>
            <a:r>
              <a:rPr lang="en-US" sz="2400" b="1" kern="0" dirty="0">
                <a:solidFill>
                  <a:srgbClr val="FFFFFF"/>
                </a:solidFill>
                <a:latin typeface="Arial"/>
                <a:cs typeface="Arial"/>
                <a:sym typeface="Symbol" charset="0"/>
              </a:rPr>
              <a:t>Non-</a:t>
            </a:r>
            <a:r>
              <a:rPr lang="en-US" sz="2400" b="1" kern="0" dirty="0" err="1">
                <a:solidFill>
                  <a:srgbClr val="FFFFFF"/>
                </a:solidFill>
                <a:latin typeface="Arial"/>
                <a:cs typeface="Arial"/>
                <a:sym typeface="Symbol" charset="0"/>
              </a:rPr>
              <a:t>additivity</a:t>
            </a:r>
            <a:r>
              <a:rPr lang="en-US" sz="2400" b="1" kern="0" dirty="0">
                <a:solidFill>
                  <a:srgbClr val="FFFFFF"/>
                </a:solidFill>
                <a:latin typeface="Arial"/>
                <a:cs typeface="Arial"/>
                <a:sym typeface="Symbol" charset="0"/>
              </a:rPr>
              <a:t> in Entropy Derives From Correlated Motions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kern="0" dirty="0">
                <a:solidFill>
                  <a:srgbClr val="FFFF00"/>
                </a:solidFill>
                <a:latin typeface="Arial"/>
                <a:cs typeface="Arial"/>
              </a:rPr>
              <a:t>An alternative to a normal mode approach is needed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2414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3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3" grpId="0"/>
      <p:bldP spid="63495" grpId="0"/>
      <p:bldP spid="6349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7046"/>
            <a:ext cx="8229600" cy="500063"/>
          </a:xfrm>
        </p:spPr>
        <p:txBody>
          <a:bodyPr/>
          <a:lstStyle/>
          <a:p>
            <a:pPr>
              <a:buFontTx/>
              <a:buNone/>
            </a:pPr>
            <a:r>
              <a:rPr lang="en-US" sz="2000" b="1" dirty="0">
                <a:solidFill>
                  <a:srgbClr val="FF0000"/>
                </a:solidFill>
                <a:cs typeface="Arial" charset="0"/>
                <a:sym typeface="Wingdings" charset="0"/>
              </a:rPr>
              <a:t></a:t>
            </a:r>
            <a:r>
              <a:rPr lang="en-US" sz="2000" dirty="0">
                <a:cs typeface="Arial" charset="0"/>
              </a:rPr>
              <a:t> </a:t>
            </a:r>
            <a:r>
              <a:rPr lang="en-US" sz="2000" dirty="0" err="1">
                <a:cs typeface="Arial" charset="0"/>
              </a:rPr>
              <a:t>H</a:t>
            </a:r>
            <a:r>
              <a:rPr lang="en-US" sz="2000" baseline="-25000" dirty="0" err="1">
                <a:cs typeface="Arial" charset="0"/>
              </a:rPr>
              <a:t>protein</a:t>
            </a:r>
            <a:r>
              <a:rPr lang="en-US" sz="2000" dirty="0">
                <a:cs typeface="Arial" charset="0"/>
              </a:rPr>
              <a:t> = </a:t>
            </a:r>
            <a:r>
              <a:rPr lang="en-US" sz="2000" dirty="0" err="1">
                <a:cs typeface="Arial" charset="0"/>
              </a:rPr>
              <a:t>H</a:t>
            </a:r>
            <a:r>
              <a:rPr lang="en-US" sz="2000" baseline="-25000" dirty="0" err="1">
                <a:cs typeface="Arial" charset="0"/>
              </a:rPr>
              <a:t>ref</a:t>
            </a:r>
            <a:r>
              <a:rPr lang="en-US" sz="2000" baseline="-25000" dirty="0">
                <a:cs typeface="Arial" charset="0"/>
              </a:rPr>
              <a:t>-state</a:t>
            </a:r>
            <a:r>
              <a:rPr lang="en-US" sz="2000" dirty="0">
                <a:cs typeface="Arial" charset="0"/>
              </a:rPr>
              <a:t> + </a:t>
            </a:r>
            <a:r>
              <a:rPr lang="en-US" sz="2000" dirty="0">
                <a:cs typeface="Arial" charset="0"/>
                <a:sym typeface="Symbol" charset="0"/>
              </a:rPr>
              <a:t></a:t>
            </a:r>
            <a:r>
              <a:rPr lang="en-US" sz="2000" baseline="-25000" dirty="0">
                <a:cs typeface="Arial" charset="0"/>
                <a:sym typeface="Symbol" charset="0"/>
              </a:rPr>
              <a:t> </a:t>
            </a:r>
            <a:r>
              <a:rPr lang="el-GR" sz="2000" dirty="0">
                <a:cs typeface="Arial" charset="0"/>
              </a:rPr>
              <a:t>Δ</a:t>
            </a:r>
            <a:r>
              <a:rPr lang="en-US" sz="2000" dirty="0">
                <a:cs typeface="Arial" charset="0"/>
              </a:rPr>
              <a:t>H      Total enthalpy is always additive</a:t>
            </a:r>
          </a:p>
          <a:p>
            <a:pPr>
              <a:buFontTx/>
              <a:buNone/>
            </a:pPr>
            <a:endParaRPr lang="el-GR" sz="2000" dirty="0">
              <a:cs typeface="Arial" charset="0"/>
            </a:endParaRPr>
          </a:p>
        </p:txBody>
      </p:sp>
      <p:sp>
        <p:nvSpPr>
          <p:cNvPr id="63492" name="Rectangle 4"/>
          <p:cNvSpPr>
            <a:spLocks noChangeArrowheads="1"/>
          </p:cNvSpPr>
          <p:nvPr/>
        </p:nvSpPr>
        <p:spPr bwMode="auto">
          <a:xfrm>
            <a:off x="469900" y="1717746"/>
            <a:ext cx="82296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000" b="1">
                <a:solidFill>
                  <a:srgbClr val="FF0000"/>
                </a:solidFill>
                <a:cs typeface="Arial" charset="0"/>
                <a:sym typeface="Wingdings" charset="0"/>
              </a:rPr>
              <a:t></a:t>
            </a:r>
            <a:r>
              <a:rPr lang="en-US" sz="2000">
                <a:cs typeface="Arial" charset="0"/>
              </a:rPr>
              <a:t> S</a:t>
            </a:r>
            <a:r>
              <a:rPr lang="en-US" sz="2000" baseline="-25000">
                <a:cs typeface="Arial" charset="0"/>
              </a:rPr>
              <a:t>protein</a:t>
            </a:r>
            <a:r>
              <a:rPr lang="en-US" sz="2000">
                <a:cs typeface="Arial" charset="0"/>
              </a:rPr>
              <a:t> = S</a:t>
            </a:r>
            <a:r>
              <a:rPr lang="en-US" sz="2000" baseline="-25000">
                <a:cs typeface="Arial" charset="0"/>
              </a:rPr>
              <a:t>ref-state</a:t>
            </a:r>
            <a:r>
              <a:rPr lang="en-US" sz="2000">
                <a:cs typeface="Arial" charset="0"/>
              </a:rPr>
              <a:t> + </a:t>
            </a:r>
            <a:r>
              <a:rPr lang="en-US" sz="2000">
                <a:cs typeface="Arial" charset="0"/>
                <a:sym typeface="Symbol" charset="0"/>
              </a:rPr>
              <a:t></a:t>
            </a:r>
            <a:r>
              <a:rPr lang="en-US" sz="2000" baseline="-25000">
                <a:cs typeface="Arial" charset="0"/>
                <a:sym typeface="Symbol" charset="0"/>
              </a:rPr>
              <a:t> </a:t>
            </a:r>
            <a:r>
              <a:rPr lang="el-GR" sz="2000">
                <a:cs typeface="Arial" charset="0"/>
              </a:rPr>
              <a:t>Δ</a:t>
            </a:r>
            <a:r>
              <a:rPr lang="en-US" sz="2000">
                <a:cs typeface="Arial" charset="0"/>
              </a:rPr>
              <a:t>S       </a:t>
            </a:r>
            <a:r>
              <a:rPr lang="en-US" sz="2000" baseline="-25000">
                <a:cs typeface="Arial" charset="0"/>
              </a:rPr>
              <a:t> </a:t>
            </a:r>
            <a:r>
              <a:rPr lang="en-US" sz="2000">
                <a:cs typeface="Arial" charset="0"/>
              </a:rPr>
              <a:t>Total entropy is generally non-additive</a:t>
            </a:r>
          </a:p>
          <a:p>
            <a:pPr marL="342900" indent="-342900">
              <a:spcBef>
                <a:spcPct val="20000"/>
              </a:spcBef>
            </a:pPr>
            <a:endParaRPr lang="el-GR" sz="2000">
              <a:cs typeface="Arial" charset="0"/>
            </a:endParaRPr>
          </a:p>
        </p:txBody>
      </p:sp>
      <p:sp>
        <p:nvSpPr>
          <p:cNvPr id="63493" name="Text Box 5"/>
          <p:cNvSpPr txBox="1">
            <a:spLocks noChangeArrowheads="1"/>
          </p:cNvSpPr>
          <p:nvPr/>
        </p:nvSpPr>
        <p:spPr bwMode="auto">
          <a:xfrm>
            <a:off x="4822825" y="2429731"/>
            <a:ext cx="3995738" cy="209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4064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4064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4064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4064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4064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406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406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406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406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 </a:t>
            </a:r>
            <a:r>
              <a:rPr lang="en-US" baseline="-25000"/>
              <a:t> </a:t>
            </a:r>
            <a:r>
              <a:rPr lang="en-US"/>
              <a:t>Q: </a:t>
            </a:r>
            <a:r>
              <a:rPr lang="en-US" b="1">
                <a:solidFill>
                  <a:srgbClr val="FF0000"/>
                </a:solidFill>
              </a:rPr>
              <a:t>When is entropy additive?</a:t>
            </a:r>
          </a:p>
          <a:p>
            <a:r>
              <a:rPr lang="en-US"/>
              <a:t>  A: Subsystems are </a:t>
            </a:r>
            <a:r>
              <a:rPr lang="en-US" u="sng"/>
              <a:t>non-cooperative</a:t>
            </a:r>
          </a:p>
          <a:p>
            <a:endParaRPr lang="en-US"/>
          </a:p>
          <a:p>
            <a:r>
              <a:rPr lang="en-US"/>
              <a:t>Ex: No coupling between subsystems     	Consider:    Z</a:t>
            </a:r>
            <a:r>
              <a:rPr lang="en-US" baseline="-25000"/>
              <a:t>total</a:t>
            </a:r>
            <a:r>
              <a:rPr lang="en-US"/>
              <a:t> = </a:t>
            </a:r>
            <a:r>
              <a:rPr lang="en-US">
                <a:sym typeface="Symbol" charset="0"/>
              </a:rPr>
              <a:t> Z(s)</a:t>
            </a:r>
          </a:p>
          <a:p>
            <a:pPr>
              <a:spcBef>
                <a:spcPct val="15000"/>
              </a:spcBef>
            </a:pPr>
            <a:r>
              <a:rPr lang="en-US">
                <a:sym typeface="Symbol" charset="0"/>
              </a:rPr>
              <a:t>	</a:t>
            </a:r>
          </a:p>
          <a:p>
            <a:pPr>
              <a:spcBef>
                <a:spcPct val="15000"/>
              </a:spcBef>
            </a:pPr>
            <a:r>
              <a:rPr lang="en-US">
                <a:sym typeface="Symbol" charset="0"/>
              </a:rPr>
              <a:t> 			  </a:t>
            </a:r>
            <a:r>
              <a:rPr lang="en-US">
                <a:solidFill>
                  <a:srgbClr val="FF0000"/>
                </a:solidFill>
                <a:sym typeface="Symbol" charset="0"/>
              </a:rPr>
              <a:t> S</a:t>
            </a:r>
            <a:r>
              <a:rPr lang="en-US" baseline="-25000">
                <a:solidFill>
                  <a:srgbClr val="FF0000"/>
                </a:solidFill>
                <a:sym typeface="Symbol" charset="0"/>
              </a:rPr>
              <a:t>total</a:t>
            </a:r>
            <a:r>
              <a:rPr lang="en-US">
                <a:solidFill>
                  <a:srgbClr val="FF0000"/>
                </a:solidFill>
                <a:sym typeface="Symbol" charset="0"/>
              </a:rPr>
              <a:t> =  S(s)</a:t>
            </a:r>
          </a:p>
        </p:txBody>
      </p:sp>
      <p:sp>
        <p:nvSpPr>
          <p:cNvPr id="63495" name="Text Box 7"/>
          <p:cNvSpPr txBox="1">
            <a:spLocks noChangeArrowheads="1"/>
          </p:cNvSpPr>
          <p:nvPr/>
        </p:nvSpPr>
        <p:spPr bwMode="auto">
          <a:xfrm>
            <a:off x="288925" y="2417031"/>
            <a:ext cx="4313238" cy="248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 </a:t>
            </a:r>
            <a:r>
              <a:rPr lang="en-US" baseline="-25000"/>
              <a:t> </a:t>
            </a:r>
            <a:r>
              <a:rPr lang="en-US"/>
              <a:t>Q: </a:t>
            </a:r>
            <a:r>
              <a:rPr lang="en-US" b="1">
                <a:solidFill>
                  <a:srgbClr val="FF0000"/>
                </a:solidFill>
              </a:rPr>
              <a:t>When is entropy non-additive?</a:t>
            </a:r>
          </a:p>
          <a:p>
            <a:r>
              <a:rPr lang="en-US"/>
              <a:t>  A: Subsystems are </a:t>
            </a:r>
            <a:r>
              <a:rPr lang="en-US" u="sng"/>
              <a:t>strongly coupled</a:t>
            </a:r>
            <a:r>
              <a:rPr lang="en-US"/>
              <a:t> </a:t>
            </a:r>
          </a:p>
          <a:p>
            <a:endParaRPr lang="en-US"/>
          </a:p>
          <a:p>
            <a:r>
              <a:rPr lang="en-US"/>
              <a:t>Ex: Correlations lead to less disorder</a:t>
            </a:r>
          </a:p>
          <a:p>
            <a:r>
              <a:rPr lang="en-US"/>
              <a:t>      Consider:   S = </a:t>
            </a:r>
            <a:r>
              <a:rPr lang="en-US">
                <a:sym typeface="Symbol" charset="0"/>
              </a:rPr>
              <a:t></a:t>
            </a:r>
            <a:r>
              <a:rPr lang="en-US" baseline="-25000">
                <a:sym typeface="Symbol" charset="0"/>
              </a:rPr>
              <a:t> </a:t>
            </a:r>
            <a:r>
              <a:rPr lang="en-US"/>
              <a:t>k</a:t>
            </a:r>
            <a:r>
              <a:rPr lang="en-US" baseline="-25000"/>
              <a:t>B</a:t>
            </a:r>
            <a:r>
              <a:rPr lang="en-US"/>
              <a:t> </a:t>
            </a:r>
            <a:r>
              <a:rPr lang="en-US">
                <a:sym typeface="Symbol" charset="0"/>
              </a:rPr>
              <a:t> p</a:t>
            </a:r>
            <a:r>
              <a:rPr lang="en-US" baseline="-25000">
                <a:sym typeface="Symbol" charset="0"/>
              </a:rPr>
              <a:t>s </a:t>
            </a:r>
            <a:r>
              <a:rPr lang="en-US">
                <a:sym typeface="Symbol" charset="0"/>
              </a:rPr>
              <a:t>ln(p</a:t>
            </a:r>
            <a:r>
              <a:rPr lang="en-US" baseline="-25000">
                <a:sym typeface="Symbol" charset="0"/>
              </a:rPr>
              <a:t>s</a:t>
            </a:r>
            <a:r>
              <a:rPr lang="en-US">
                <a:sym typeface="Symbol" charset="0"/>
              </a:rPr>
              <a:t>)</a:t>
            </a:r>
          </a:p>
          <a:p>
            <a:pPr>
              <a:spcBef>
                <a:spcPct val="35000"/>
              </a:spcBef>
            </a:pPr>
            <a:r>
              <a:rPr lang="en-US">
                <a:sym typeface="Symbol" charset="0"/>
              </a:rPr>
              <a:t>Let </a:t>
            </a:r>
            <a:r>
              <a:rPr lang="en-US">
                <a:latin typeface="Monotype Corsiva" charset="0"/>
                <a:sym typeface="Symbol" charset="0"/>
              </a:rPr>
              <a:t>E</a:t>
            </a:r>
            <a:r>
              <a:rPr lang="en-US">
                <a:sym typeface="Symbol" charset="0"/>
              </a:rPr>
              <a:t>  an ensemble of English literature</a:t>
            </a:r>
          </a:p>
          <a:p>
            <a:r>
              <a:rPr lang="en-US">
                <a:sym typeface="Symbol" charset="0"/>
              </a:rPr>
              <a:t>Let p</a:t>
            </a:r>
            <a:r>
              <a:rPr lang="en-US" baseline="-25000">
                <a:sym typeface="Symbol" charset="0"/>
              </a:rPr>
              <a:t>s</a:t>
            </a:r>
            <a:r>
              <a:rPr lang="en-US">
                <a:sym typeface="Symbol" charset="0"/>
              </a:rPr>
              <a:t>  probability for s-th type letter</a:t>
            </a:r>
          </a:p>
          <a:p>
            <a:pPr>
              <a:spcBef>
                <a:spcPct val="35000"/>
              </a:spcBef>
            </a:pPr>
            <a:r>
              <a:rPr lang="en-US">
                <a:sym typeface="Symbol" charset="0"/>
              </a:rPr>
              <a:t>S</a:t>
            </a:r>
            <a:r>
              <a:rPr lang="en-US" baseline="-25000">
                <a:latin typeface="Monotype Corsiva" charset="0"/>
                <a:sym typeface="Symbol" charset="0"/>
              </a:rPr>
              <a:t>E</a:t>
            </a:r>
            <a:r>
              <a:rPr lang="en-US">
                <a:sym typeface="Symbol" charset="0"/>
              </a:rPr>
              <a:t> &lt; </a:t>
            </a:r>
            <a:r>
              <a:rPr lang="en-US" baseline="-25000">
                <a:sym typeface="Symbol" charset="0"/>
              </a:rPr>
              <a:t> </a:t>
            </a:r>
            <a:r>
              <a:rPr lang="en-US"/>
              <a:t>k</a:t>
            </a:r>
            <a:r>
              <a:rPr lang="en-US" baseline="-25000"/>
              <a:t>B</a:t>
            </a:r>
            <a:r>
              <a:rPr lang="en-US"/>
              <a:t> </a:t>
            </a:r>
            <a:r>
              <a:rPr lang="en-US">
                <a:sym typeface="Symbol" charset="0"/>
              </a:rPr>
              <a:t> p</a:t>
            </a:r>
            <a:r>
              <a:rPr lang="en-US" baseline="-25000">
                <a:sym typeface="Symbol" charset="0"/>
              </a:rPr>
              <a:t>s</a:t>
            </a:r>
            <a:r>
              <a:rPr lang="en-US">
                <a:sym typeface="Symbol" charset="0"/>
              </a:rPr>
              <a:t> ln(p</a:t>
            </a:r>
            <a:r>
              <a:rPr lang="en-US" baseline="-25000">
                <a:sym typeface="Symbol" charset="0"/>
              </a:rPr>
              <a:t>s</a:t>
            </a:r>
            <a:r>
              <a:rPr lang="en-US">
                <a:sym typeface="Symbol" charset="0"/>
              </a:rPr>
              <a:t>)</a:t>
            </a:r>
          </a:p>
        </p:txBody>
      </p:sp>
      <p:sp>
        <p:nvSpPr>
          <p:cNvPr id="63496" name="Text Box 8"/>
          <p:cNvSpPr txBox="1">
            <a:spLocks noChangeArrowheads="1"/>
          </p:cNvSpPr>
          <p:nvPr/>
        </p:nvSpPr>
        <p:spPr bwMode="auto">
          <a:xfrm>
            <a:off x="4975225" y="4830031"/>
            <a:ext cx="3765550" cy="1547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A clever trick:</a:t>
            </a:r>
          </a:p>
          <a:p>
            <a:r>
              <a:rPr lang="en-US"/>
              <a:t>Define system using </a:t>
            </a:r>
            <a:r>
              <a:rPr lang="en-US" u="sng"/>
              <a:t>orthogonal coordinates</a:t>
            </a:r>
            <a:r>
              <a:rPr lang="en-US"/>
              <a:t> describing microstates,</a:t>
            </a:r>
          </a:p>
          <a:p>
            <a:pPr>
              <a:spcAft>
                <a:spcPct val="30000"/>
              </a:spcAft>
            </a:pPr>
            <a:r>
              <a:rPr lang="en-US"/>
              <a:t>such as vibrational normal modes. </a:t>
            </a:r>
          </a:p>
          <a:p>
            <a:pPr>
              <a:spcAft>
                <a:spcPct val="30000"/>
              </a:spcAft>
            </a:pPr>
            <a:r>
              <a:rPr lang="en-US"/>
              <a:t>s </a:t>
            </a:r>
            <a:r>
              <a:rPr lang="en-US">
                <a:cs typeface="Arial" charset="0"/>
              </a:rPr>
              <a:t>→ normal mode index</a:t>
            </a:r>
          </a:p>
        </p:txBody>
      </p:sp>
      <p:grpSp>
        <p:nvGrpSpPr>
          <p:cNvPr id="63501" name="Group 13"/>
          <p:cNvGrpSpPr>
            <a:grpSpLocks/>
          </p:cNvGrpSpPr>
          <p:nvPr/>
        </p:nvGrpSpPr>
        <p:grpSpPr bwMode="auto">
          <a:xfrm>
            <a:off x="749300" y="4880831"/>
            <a:ext cx="3546475" cy="1465262"/>
            <a:chOff x="472" y="3287"/>
            <a:chExt cx="2234" cy="923"/>
          </a:xfrm>
        </p:grpSpPr>
        <p:grpSp>
          <p:nvGrpSpPr>
            <p:cNvPr id="63499" name="Group 11"/>
            <p:cNvGrpSpPr>
              <a:grpSpLocks/>
            </p:cNvGrpSpPr>
            <p:nvPr/>
          </p:nvGrpSpPr>
          <p:grpSpPr bwMode="auto">
            <a:xfrm>
              <a:off x="472" y="3288"/>
              <a:ext cx="264" cy="144"/>
              <a:chOff x="464" y="3424"/>
              <a:chExt cx="264" cy="144"/>
            </a:xfrm>
          </p:grpSpPr>
          <p:sp>
            <p:nvSpPr>
              <p:cNvPr id="63497" name="Line 9"/>
              <p:cNvSpPr>
                <a:spLocks noChangeShapeType="1"/>
              </p:cNvSpPr>
              <p:nvPr/>
            </p:nvSpPr>
            <p:spPr bwMode="auto">
              <a:xfrm>
                <a:off x="472" y="3424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498" name="Line 10"/>
              <p:cNvSpPr>
                <a:spLocks noChangeShapeType="1"/>
              </p:cNvSpPr>
              <p:nvPr/>
            </p:nvSpPr>
            <p:spPr bwMode="auto">
              <a:xfrm>
                <a:off x="464" y="3568"/>
                <a:ext cx="26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3500" name="Text Box 12"/>
            <p:cNvSpPr txBox="1">
              <a:spLocks noChangeArrowheads="1"/>
            </p:cNvSpPr>
            <p:nvPr/>
          </p:nvSpPr>
          <p:spPr bwMode="auto">
            <a:xfrm>
              <a:off x="758" y="3287"/>
              <a:ext cx="1948" cy="9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Due to correlations</a:t>
              </a:r>
              <a:r>
                <a:rPr lang="en-US"/>
                <a:t> in letters because words are mostly restricted to spelling rules, sentences mostly restricted to grammar rules, etc.</a:t>
              </a:r>
            </a:p>
          </p:txBody>
        </p:sp>
      </p:grp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-49321" y="0"/>
            <a:ext cx="9247261" cy="10668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lvl="0" algn="ctr" defTabSz="914400">
              <a:spcBef>
                <a:spcPct val="15000"/>
              </a:spcBef>
              <a:defRPr/>
            </a:pPr>
            <a:r>
              <a:rPr lang="en-US" sz="2400" b="1" kern="0" dirty="0">
                <a:solidFill>
                  <a:srgbClr val="FFFFFF"/>
                </a:solidFill>
                <a:latin typeface="Arial"/>
                <a:cs typeface="Arial"/>
                <a:sym typeface="Symbol" charset="0"/>
              </a:rPr>
              <a:t>Non-</a:t>
            </a:r>
            <a:r>
              <a:rPr lang="en-US" sz="2400" b="1" kern="0" dirty="0" err="1">
                <a:solidFill>
                  <a:srgbClr val="FFFFFF"/>
                </a:solidFill>
                <a:latin typeface="Arial"/>
                <a:cs typeface="Arial"/>
                <a:sym typeface="Symbol" charset="0"/>
              </a:rPr>
              <a:t>additivity</a:t>
            </a:r>
            <a:r>
              <a:rPr lang="en-US" sz="2400" b="1" kern="0" dirty="0">
                <a:solidFill>
                  <a:srgbClr val="FFFFFF"/>
                </a:solidFill>
                <a:latin typeface="Arial"/>
                <a:cs typeface="Arial"/>
                <a:sym typeface="Symbol" charset="0"/>
              </a:rPr>
              <a:t> in Entropy Derives From Correlated Motions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kern="0" dirty="0">
                <a:solidFill>
                  <a:srgbClr val="FFFF00"/>
                </a:solidFill>
                <a:latin typeface="Arial"/>
                <a:cs typeface="Arial"/>
              </a:rPr>
              <a:t>An alternative to a normal mode approach is needed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855952" y="4550444"/>
            <a:ext cx="3716274" cy="1963626"/>
            <a:chOff x="4855952" y="4550444"/>
            <a:chExt cx="3716274" cy="1963626"/>
          </a:xfrm>
        </p:grpSpPr>
        <p:cxnSp>
          <p:nvCxnSpPr>
            <p:cNvPr id="3" name="Straight Connector 2"/>
            <p:cNvCxnSpPr/>
            <p:nvPr/>
          </p:nvCxnSpPr>
          <p:spPr>
            <a:xfrm flipV="1">
              <a:off x="4903455" y="4762090"/>
              <a:ext cx="3668771" cy="1751980"/>
            </a:xfrm>
            <a:prstGeom prst="line">
              <a:avLst/>
            </a:prstGeom>
            <a:ln w="117475" cmpd="sng">
              <a:solidFill>
                <a:srgbClr val="66006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855952" y="4761636"/>
              <a:ext cx="3668771" cy="1751980"/>
            </a:xfrm>
            <a:prstGeom prst="line">
              <a:avLst/>
            </a:prstGeom>
            <a:ln w="117475" cmpd="sng">
              <a:solidFill>
                <a:srgbClr val="66006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5091594" y="4550444"/>
              <a:ext cx="3220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A61ECD"/>
                  </a:solidFill>
                </a:rPr>
                <a:t>Computationally too Expensive!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899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2"/>
          <p:cNvSpPr>
            <a:spLocks noChangeArrowheads="1"/>
          </p:cNvSpPr>
          <p:nvPr/>
        </p:nvSpPr>
        <p:spPr bwMode="auto">
          <a:xfrm>
            <a:off x="434444" y="2620963"/>
            <a:ext cx="8510587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Symbol" charset="0"/>
              </a:rPr>
              <a:t>The DCM resolves the problem of non-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Symbol" charset="0"/>
              </a:rPr>
              <a:t>additivity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Symbol" charset="0"/>
            </a:endParaRPr>
          </a:p>
          <a:p>
            <a:pPr lvl="0" defTabSz="914400"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Arial"/>
                <a:cs typeface="Arial"/>
                <a:sym typeface="Symbol" charset="0"/>
              </a:rPr>
              <a:t>Identifying correlations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Symbol" charset="0"/>
              </a:rPr>
              <a:t>between degrees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Symbol" charset="0"/>
              </a:rPr>
              <a:t> of freedom</a:t>
            </a:r>
            <a:r>
              <a:rPr lang="en-US" sz="2000" kern="0" dirty="0">
                <a:solidFill>
                  <a:sysClr val="windowText" lastClr="000000"/>
                </a:solidFill>
                <a:latin typeface="Arial"/>
                <a:cs typeface="Arial"/>
                <a:sym typeface="Symbol" charset="0"/>
              </a:rPr>
              <a:t>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Symbol" charset="0"/>
              </a:rPr>
              <a:t>from network rigidity enables</a:t>
            </a:r>
            <a:r>
              <a:rPr lang="en-US" sz="2000" kern="0" dirty="0">
                <a:solidFill>
                  <a:sysClr val="windowText" lastClr="000000"/>
                </a:solidFill>
                <a:latin typeface="Arial"/>
                <a:cs typeface="Arial"/>
                <a:sym typeface="Symbol" charset="0"/>
              </a:rPr>
              <a:t> rapid and good estimates for conformational entropy.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Symbol" charset="0"/>
              </a:rPr>
              <a:t> </a:t>
            </a: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976313" y="5896510"/>
            <a:ext cx="7200900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otype Corsiva" charset="0"/>
                <a:ea typeface="ＭＳ Ｐゴシック" charset="0"/>
                <a:cs typeface="ＭＳ Ｐゴシック" charset="0"/>
              </a:rPr>
              <a:t>“</a:t>
            </a:r>
            <a:r>
              <a: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otype Corsiva" charset="0"/>
                <a:ea typeface="ＭＳ Ｐゴシック" charset="0"/>
                <a:cs typeface="ＭＳ Ｐゴシック" charset="0"/>
              </a:rPr>
              <a:t>I never satisfy myself until I can make a mechanical model of a thing. If I can make a mechanical model I can understand it</a:t>
            </a:r>
            <a:r>
              <a: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otype Corsiva" charset="0"/>
                <a:ea typeface="ＭＳ Ｐゴシック" charset="0"/>
                <a:cs typeface="ＭＳ Ｐゴシック" charset="0"/>
              </a:rPr>
              <a:t>”</a:t>
            </a:r>
            <a:r>
              <a: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otype Corsiva" charset="0"/>
                <a:ea typeface="ＭＳ Ｐゴシック" charset="0"/>
                <a:cs typeface="ＭＳ Ｐゴシック" charset="0"/>
              </a:rPr>
              <a:t>!</a:t>
            </a:r>
            <a:r>
              <a: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--- </a:t>
            </a:r>
            <a:r>
              <a:rPr kumimoji="0" lang="en-US" altLang="ja-JP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Lord Kelvin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ext Box 8"/>
          <p:cNvSpPr txBox="1">
            <a:spLocks noChangeArrowheads="1"/>
          </p:cNvSpPr>
          <p:nvPr/>
        </p:nvSpPr>
        <p:spPr bwMode="auto">
          <a:xfrm>
            <a:off x="284163" y="1651104"/>
            <a:ext cx="8682037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D.J.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Jacobs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,et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. al., 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Network rigidity at finite temperature: Relationships between thermodynamic stability, the </a:t>
            </a:r>
            <a:r>
              <a:rPr kumimoji="0" lang="en-US" sz="16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nonadditivity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 of entropy, and </a:t>
            </a:r>
            <a:r>
              <a:rPr kumimoji="0" lang="en-US" sz="16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cooperativity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 in molecular systems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.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Physical Reviews E. 68, 061109 1-21 (2003)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Text Box 12"/>
          <p:cNvSpPr txBox="1">
            <a:spLocks noChangeArrowheads="1"/>
          </p:cNvSpPr>
          <p:nvPr/>
        </p:nvSpPr>
        <p:spPr bwMode="auto">
          <a:xfrm>
            <a:off x="2847975" y="1106488"/>
            <a:ext cx="3419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A NEW PERSPECTIVE</a:t>
            </a:r>
          </a:p>
        </p:txBody>
      </p:sp>
      <p:grpSp>
        <p:nvGrpSpPr>
          <p:cNvPr id="21" name="Group 24"/>
          <p:cNvGrpSpPr>
            <a:grpSpLocks/>
          </p:cNvGrpSpPr>
          <p:nvPr/>
        </p:nvGrpSpPr>
        <p:grpSpPr bwMode="auto">
          <a:xfrm>
            <a:off x="292100" y="4062413"/>
            <a:ext cx="8555038" cy="1581150"/>
            <a:chOff x="184" y="878"/>
            <a:chExt cx="5389" cy="996"/>
          </a:xfrm>
        </p:grpSpPr>
        <p:sp>
          <p:nvSpPr>
            <p:cNvPr id="22" name="Oval 3"/>
            <p:cNvSpPr>
              <a:spLocks noChangeArrowheads="1"/>
            </p:cNvSpPr>
            <p:nvPr/>
          </p:nvSpPr>
          <p:spPr bwMode="auto">
            <a:xfrm>
              <a:off x="4072" y="976"/>
              <a:ext cx="1496" cy="792"/>
            </a:xfrm>
            <a:prstGeom prst="ellipse">
              <a:avLst/>
            </a:prstGeom>
            <a:solidFill>
              <a:srgbClr val="BBE0E3"/>
            </a:solidFill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Text Box 4"/>
            <p:cNvSpPr txBox="1">
              <a:spLocks noChangeArrowheads="1"/>
            </p:cNvSpPr>
            <p:nvPr/>
          </p:nvSpPr>
          <p:spPr bwMode="auto">
            <a:xfrm>
              <a:off x="4097" y="1249"/>
              <a:ext cx="147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rPr>
                <a:t>Distance Constraint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rPr>
                <a:t>Model</a:t>
              </a:r>
            </a:p>
          </p:txBody>
        </p:sp>
        <p:sp>
          <p:nvSpPr>
            <p:cNvPr id="24" name="Text Box 5"/>
            <p:cNvSpPr txBox="1">
              <a:spLocks noChangeArrowheads="1"/>
            </p:cNvSpPr>
            <p:nvPr/>
          </p:nvSpPr>
          <p:spPr bwMode="auto">
            <a:xfrm>
              <a:off x="2268" y="878"/>
              <a:ext cx="1232" cy="996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rPr>
                <a:t>Constraint Theory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rPr>
                <a:t>and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rPr>
                <a:t>Free Energy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rPr>
                <a:t>Decomposition</a:t>
              </a:r>
            </a:p>
          </p:txBody>
        </p:sp>
        <p:sp>
          <p:nvSpPr>
            <p:cNvPr id="25" name="Oval 6"/>
            <p:cNvSpPr>
              <a:spLocks noChangeArrowheads="1"/>
            </p:cNvSpPr>
            <p:nvPr/>
          </p:nvSpPr>
          <p:spPr bwMode="auto">
            <a:xfrm>
              <a:off x="184" y="976"/>
              <a:ext cx="1496" cy="792"/>
            </a:xfrm>
            <a:prstGeom prst="ellipse">
              <a:avLst/>
            </a:prstGeom>
            <a:solidFill>
              <a:srgbClr val="BBE0E3"/>
            </a:solidFill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Text Box 7"/>
            <p:cNvSpPr txBox="1">
              <a:spLocks noChangeArrowheads="1"/>
            </p:cNvSpPr>
            <p:nvPr/>
          </p:nvSpPr>
          <p:spPr bwMode="auto">
            <a:xfrm>
              <a:off x="207" y="1089"/>
              <a:ext cx="1380" cy="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rPr>
                <a:t>atomic level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rPr>
                <a:t>molecular structure</a:t>
              </a:r>
            </a:p>
          </p:txBody>
        </p:sp>
        <p:sp>
          <p:nvSpPr>
            <p:cNvPr id="27" name="Line 8"/>
            <p:cNvSpPr>
              <a:spLocks noChangeShapeType="1"/>
            </p:cNvSpPr>
            <p:nvPr/>
          </p:nvSpPr>
          <p:spPr bwMode="auto">
            <a:xfrm flipV="1">
              <a:off x="1688" y="1360"/>
              <a:ext cx="576" cy="8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Line 9"/>
            <p:cNvSpPr>
              <a:spLocks noChangeShapeType="1"/>
            </p:cNvSpPr>
            <p:nvPr/>
          </p:nvSpPr>
          <p:spPr bwMode="auto">
            <a:xfrm flipV="1">
              <a:off x="3504" y="1360"/>
              <a:ext cx="576" cy="8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Text Box 18"/>
            <p:cNvSpPr txBox="1">
              <a:spLocks noChangeArrowheads="1"/>
            </p:cNvSpPr>
            <p:nvPr/>
          </p:nvSpPr>
          <p:spPr bwMode="auto">
            <a:xfrm>
              <a:off x="4566" y="1036"/>
              <a:ext cx="4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rPr>
                <a:t>DCM</a:t>
              </a: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-1" y="0"/>
            <a:ext cx="9158027" cy="10668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lvl="0" algn="ctr" defTabSz="914400">
              <a:spcBef>
                <a:spcPct val="15000"/>
              </a:spcBef>
              <a:defRPr/>
            </a:pPr>
            <a:r>
              <a:rPr lang="en-US" sz="2400" b="1" kern="0" dirty="0">
                <a:solidFill>
                  <a:srgbClr val="FFFFFF"/>
                </a:solidFill>
                <a:latin typeface="Arial"/>
                <a:cs typeface="Arial"/>
                <a:sym typeface="Symbol" charset="0"/>
              </a:rPr>
              <a:t>Distance Constraint Model (DCM)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kern="0" dirty="0">
                <a:solidFill>
                  <a:srgbClr val="FFFF00"/>
                </a:solidFill>
                <a:latin typeface="Arial"/>
                <a:cs typeface="Arial"/>
              </a:rPr>
              <a:t>Restoring utility of the free energy decomposition paradigm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752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04800" y="1765300"/>
            <a:ext cx="85344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b="0"/>
          </a:p>
        </p:txBody>
      </p:sp>
      <p:pic>
        <p:nvPicPr>
          <p:cNvPr id="5" name="Picture 9" descr="Toy_Example_Fre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08100"/>
            <a:ext cx="2057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914400" y="3136900"/>
            <a:ext cx="788988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600">
                <a:latin typeface="Symbol" charset="0"/>
              </a:rPr>
              <a:t>D</a:t>
            </a:r>
            <a:r>
              <a:rPr lang="en-US" sz="1600"/>
              <a:t>H = </a:t>
            </a:r>
            <a:r>
              <a:rPr lang="en-US" sz="1600">
                <a:latin typeface="Symbol" charset="0"/>
              </a:rPr>
              <a:t>0</a:t>
            </a:r>
          </a:p>
          <a:p>
            <a:pPr eaLnBrk="1" hangingPunct="1">
              <a:defRPr/>
            </a:pPr>
            <a:r>
              <a:rPr lang="en-US" sz="1600">
                <a:latin typeface="Symbol" charset="0"/>
              </a:rPr>
              <a:t>D</a:t>
            </a:r>
            <a:r>
              <a:rPr lang="en-US" sz="1600"/>
              <a:t>S = </a:t>
            </a:r>
            <a:r>
              <a:rPr lang="en-US" sz="1600">
                <a:latin typeface="Symbol" charset="0"/>
              </a:rPr>
              <a:t>0</a:t>
            </a:r>
          </a:p>
        </p:txBody>
      </p:sp>
      <p:grpSp>
        <p:nvGrpSpPr>
          <p:cNvPr id="7" name="Group 11"/>
          <p:cNvGrpSpPr>
            <a:grpSpLocks/>
          </p:cNvGrpSpPr>
          <p:nvPr/>
        </p:nvGrpSpPr>
        <p:grpSpPr bwMode="auto">
          <a:xfrm>
            <a:off x="228600" y="1308100"/>
            <a:ext cx="4267200" cy="4848225"/>
            <a:chOff x="144" y="912"/>
            <a:chExt cx="2688" cy="3054"/>
          </a:xfrm>
        </p:grpSpPr>
        <p:pic>
          <p:nvPicPr>
            <p:cNvPr id="8" name="Picture 12" descr="Toy_Example_Fixed_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" y="2400"/>
              <a:ext cx="1296" cy="1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 Box 13"/>
            <p:cNvSpPr txBox="1">
              <a:spLocks noChangeArrowheads="1"/>
            </p:cNvSpPr>
            <p:nvPr/>
          </p:nvSpPr>
          <p:spPr bwMode="auto">
            <a:xfrm>
              <a:off x="566" y="3600"/>
              <a:ext cx="531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sz="1600">
                  <a:latin typeface="Symbol" charset="0"/>
                </a:rPr>
                <a:t>D</a:t>
              </a:r>
              <a:r>
                <a:rPr lang="en-US" sz="1600"/>
                <a:t>H = -</a:t>
              </a:r>
              <a:r>
                <a:rPr lang="en-US" sz="1600">
                  <a:latin typeface="Symbol" charset="0"/>
                </a:rPr>
                <a:t>e</a:t>
              </a:r>
            </a:p>
            <a:p>
              <a:pPr eaLnBrk="1" hangingPunct="1">
                <a:defRPr/>
              </a:pPr>
              <a:r>
                <a:rPr lang="en-US" sz="1600">
                  <a:latin typeface="Symbol" charset="0"/>
                </a:rPr>
                <a:t>D</a:t>
              </a:r>
              <a:r>
                <a:rPr lang="en-US" sz="1600"/>
                <a:t>S = -</a:t>
              </a:r>
              <a:r>
                <a:rPr lang="en-US" sz="1600">
                  <a:latin typeface="Symbol" charset="0"/>
                </a:rPr>
                <a:t>d</a:t>
              </a:r>
            </a:p>
          </p:txBody>
        </p:sp>
        <p:pic>
          <p:nvPicPr>
            <p:cNvPr id="10" name="Picture 14" descr="Toy_Example_Fixed_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6" y="912"/>
              <a:ext cx="1296" cy="1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 Box 15"/>
            <p:cNvSpPr txBox="1">
              <a:spLocks noChangeArrowheads="1"/>
            </p:cNvSpPr>
            <p:nvPr/>
          </p:nvSpPr>
          <p:spPr bwMode="auto">
            <a:xfrm>
              <a:off x="1920" y="2064"/>
              <a:ext cx="531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sz="1600">
                  <a:latin typeface="Symbol" charset="0"/>
                </a:rPr>
                <a:t>D</a:t>
              </a:r>
              <a:r>
                <a:rPr lang="en-US" sz="1600"/>
                <a:t>H = -</a:t>
              </a:r>
              <a:r>
                <a:rPr lang="en-US" sz="1600">
                  <a:latin typeface="Symbol" charset="0"/>
                </a:rPr>
                <a:t>e</a:t>
              </a:r>
            </a:p>
            <a:p>
              <a:pPr eaLnBrk="1" hangingPunct="1">
                <a:defRPr/>
              </a:pPr>
              <a:r>
                <a:rPr lang="en-US" sz="1600">
                  <a:latin typeface="Symbol" charset="0"/>
                </a:rPr>
                <a:t>D</a:t>
              </a:r>
              <a:r>
                <a:rPr lang="en-US" sz="1600"/>
                <a:t>S = -</a:t>
              </a:r>
              <a:r>
                <a:rPr lang="en-US" sz="1600">
                  <a:latin typeface="Symbol" charset="0"/>
                </a:rPr>
                <a:t>d</a:t>
              </a:r>
            </a:p>
          </p:txBody>
        </p:sp>
      </p:grp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4857750" y="1255713"/>
            <a:ext cx="4191000" cy="858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lang="en-US" sz="1400" b="0"/>
              <a:t>Jacobs, et al. </a:t>
            </a:r>
            <a:r>
              <a:rPr lang="en-US" sz="1400" b="0" i="1"/>
              <a:t>Proteins</a:t>
            </a:r>
            <a:r>
              <a:rPr lang="en-US" sz="1400" b="0"/>
              <a:t> (2001) </a:t>
            </a:r>
            <a:r>
              <a:rPr lang="en-US" sz="1400"/>
              <a:t>44</a:t>
            </a:r>
            <a:r>
              <a:rPr lang="en-US" sz="1400" b="0"/>
              <a:t>:150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en-US" sz="1400" b="0"/>
              <a:t>Jacobs, et al. </a:t>
            </a:r>
            <a:r>
              <a:rPr lang="en-US" sz="1400" b="0" i="1"/>
              <a:t>Phys. Rev. E</a:t>
            </a:r>
            <a:r>
              <a:rPr lang="en-US" sz="1400" b="0"/>
              <a:t> (2003) </a:t>
            </a:r>
            <a:r>
              <a:rPr lang="en-US" sz="1400"/>
              <a:t>68</a:t>
            </a:r>
            <a:r>
              <a:rPr lang="en-US" sz="1400" b="0"/>
              <a:t>:061109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en-US" sz="1400" b="0"/>
              <a:t>Jacobs &amp; Dallakyan (2005) </a:t>
            </a:r>
            <a:r>
              <a:rPr lang="en-US" sz="1400" b="0" i="1"/>
              <a:t>Biophysical J.</a:t>
            </a:r>
            <a:r>
              <a:rPr lang="en-US" sz="1400" b="0"/>
              <a:t> </a:t>
            </a:r>
            <a:r>
              <a:rPr lang="en-US" sz="1400"/>
              <a:t>88</a:t>
            </a:r>
            <a:r>
              <a:rPr lang="en-US" sz="1400" b="0"/>
              <a:t>:903</a:t>
            </a:r>
          </a:p>
        </p:txBody>
      </p:sp>
      <p:grpSp>
        <p:nvGrpSpPr>
          <p:cNvPr id="13" name="Group 31"/>
          <p:cNvGrpSpPr>
            <a:grpSpLocks/>
          </p:cNvGrpSpPr>
          <p:nvPr/>
        </p:nvGrpSpPr>
        <p:grpSpPr bwMode="auto">
          <a:xfrm>
            <a:off x="2438400" y="3746500"/>
            <a:ext cx="6400800" cy="2689225"/>
            <a:chOff x="1536" y="2360"/>
            <a:chExt cx="4032" cy="1694"/>
          </a:xfrm>
        </p:grpSpPr>
        <p:grpSp>
          <p:nvGrpSpPr>
            <p:cNvPr id="14" name="Group 5"/>
            <p:cNvGrpSpPr>
              <a:grpSpLocks/>
            </p:cNvGrpSpPr>
            <p:nvPr/>
          </p:nvGrpSpPr>
          <p:grpSpPr bwMode="auto">
            <a:xfrm>
              <a:off x="1536" y="2360"/>
              <a:ext cx="1296" cy="1566"/>
              <a:chOff x="1536" y="2448"/>
              <a:chExt cx="1296" cy="1566"/>
            </a:xfrm>
          </p:grpSpPr>
          <p:pic>
            <p:nvPicPr>
              <p:cNvPr id="18" name="Picture 6" descr="Toy_Example_Fixed_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36" y="2448"/>
                <a:ext cx="1296" cy="1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" name="Text Box 7"/>
              <p:cNvSpPr txBox="1">
                <a:spLocks noChangeArrowheads="1"/>
              </p:cNvSpPr>
              <p:nvPr/>
            </p:nvSpPr>
            <p:spPr bwMode="auto">
              <a:xfrm>
                <a:off x="1776" y="3648"/>
                <a:ext cx="776" cy="3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1" hangingPunct="1">
                  <a:defRPr/>
                </a:pPr>
                <a:r>
                  <a:rPr lang="en-US" sz="1600">
                    <a:latin typeface="Symbol" charset="0"/>
                  </a:rPr>
                  <a:t>D</a:t>
                </a:r>
                <a:r>
                  <a:rPr lang="en-US" sz="1600"/>
                  <a:t>H = -</a:t>
                </a:r>
                <a:r>
                  <a:rPr lang="en-US" sz="1600">
                    <a:latin typeface="Symbol" charset="0"/>
                  </a:rPr>
                  <a:t>e</a:t>
                </a:r>
                <a:r>
                  <a:rPr lang="en-US" sz="1600"/>
                  <a:t> + -</a:t>
                </a:r>
                <a:r>
                  <a:rPr lang="en-US" sz="1600">
                    <a:latin typeface="Symbol" charset="0"/>
                  </a:rPr>
                  <a:t>e</a:t>
                </a:r>
              </a:p>
              <a:p>
                <a:pPr eaLnBrk="1" hangingPunct="1">
                  <a:defRPr/>
                </a:pPr>
                <a:r>
                  <a:rPr lang="en-US" sz="1600">
                    <a:solidFill>
                      <a:srgbClr val="FF0000"/>
                    </a:solidFill>
                    <a:latin typeface="Symbol" charset="0"/>
                  </a:rPr>
                  <a:t>D</a:t>
                </a:r>
                <a:r>
                  <a:rPr lang="en-US" sz="1600">
                    <a:solidFill>
                      <a:srgbClr val="FF0000"/>
                    </a:solidFill>
                  </a:rPr>
                  <a:t>S = -</a:t>
                </a:r>
                <a:r>
                  <a:rPr lang="en-US" sz="1600">
                    <a:solidFill>
                      <a:srgbClr val="FF0000"/>
                    </a:solidFill>
                    <a:latin typeface="Symbol" charset="0"/>
                  </a:rPr>
                  <a:t>d </a:t>
                </a:r>
                <a:r>
                  <a:rPr lang="en-US" sz="1600">
                    <a:solidFill>
                      <a:srgbClr val="FF0000"/>
                    </a:solidFill>
                    <a:latin typeface="Arial Unicode MS" charset="0"/>
                  </a:rPr>
                  <a:t>+ 0</a:t>
                </a:r>
              </a:p>
            </p:txBody>
          </p:sp>
        </p:grpSp>
        <p:grpSp>
          <p:nvGrpSpPr>
            <p:cNvPr id="15" name="Group 29"/>
            <p:cNvGrpSpPr>
              <a:grpSpLocks/>
            </p:cNvGrpSpPr>
            <p:nvPr/>
          </p:nvGrpSpPr>
          <p:grpSpPr bwMode="auto">
            <a:xfrm>
              <a:off x="2576" y="3477"/>
              <a:ext cx="2992" cy="577"/>
              <a:chOff x="2576" y="3477"/>
              <a:chExt cx="2992" cy="577"/>
            </a:xfrm>
          </p:grpSpPr>
          <p:sp>
            <p:nvSpPr>
              <p:cNvPr id="16" name="Line 18"/>
              <p:cNvSpPr>
                <a:spLocks noChangeShapeType="1"/>
              </p:cNvSpPr>
              <p:nvPr/>
            </p:nvSpPr>
            <p:spPr bwMode="auto">
              <a:xfrm>
                <a:off x="2576" y="3825"/>
                <a:ext cx="480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b="0"/>
              </a:p>
            </p:txBody>
          </p:sp>
          <p:sp>
            <p:nvSpPr>
              <p:cNvPr id="17" name="Text Box 19"/>
              <p:cNvSpPr txBox="1">
                <a:spLocks noChangeArrowheads="1"/>
              </p:cNvSpPr>
              <p:nvPr/>
            </p:nvSpPr>
            <p:spPr bwMode="auto">
              <a:xfrm>
                <a:off x="3062" y="3477"/>
                <a:ext cx="2506" cy="5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1" hangingPunct="1">
                  <a:defRPr/>
                </a:pPr>
                <a:r>
                  <a:rPr lang="en-US" sz="1800" b="0">
                    <a:solidFill>
                      <a:srgbClr val="FF0000"/>
                    </a:solidFill>
                  </a:rPr>
                  <a:t>Regarding </a:t>
                </a:r>
                <a:r>
                  <a:rPr lang="en-US" sz="1800" u="sng">
                    <a:solidFill>
                      <a:srgbClr val="FF0000"/>
                    </a:solidFill>
                  </a:rPr>
                  <a:t>NETWORK RIGIDITY</a:t>
                </a:r>
                <a:r>
                  <a:rPr lang="en-US" sz="1800" b="0">
                    <a:solidFill>
                      <a:srgbClr val="FF0000"/>
                    </a:solidFill>
                  </a:rPr>
                  <a:t> as a mechanical interaction accounts for </a:t>
                </a:r>
                <a:r>
                  <a:rPr lang="en-US" sz="1800" u="sng">
                    <a:solidFill>
                      <a:srgbClr val="FF0000"/>
                    </a:solidFill>
                  </a:rPr>
                  <a:t>NON-ADDITIVITY IN ENTROPY</a:t>
                </a:r>
                <a:endParaRPr lang="en-US" sz="1800" b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20" name="Group 32"/>
          <p:cNvGrpSpPr>
            <a:grpSpLocks/>
          </p:cNvGrpSpPr>
          <p:nvPr/>
        </p:nvGrpSpPr>
        <p:grpSpPr bwMode="auto">
          <a:xfrm>
            <a:off x="6851650" y="4233863"/>
            <a:ext cx="1020763" cy="1287462"/>
            <a:chOff x="4316" y="2667"/>
            <a:chExt cx="643" cy="811"/>
          </a:xfrm>
        </p:grpSpPr>
        <p:sp>
          <p:nvSpPr>
            <p:cNvPr id="21" name="Line 20"/>
            <p:cNvSpPr>
              <a:spLocks noChangeShapeType="1"/>
            </p:cNvSpPr>
            <p:nvPr/>
          </p:nvSpPr>
          <p:spPr bwMode="auto">
            <a:xfrm flipV="1">
              <a:off x="4560" y="3094"/>
              <a:ext cx="0" cy="38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b="0"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4316" y="2667"/>
              <a:ext cx="643" cy="427"/>
            </a:xfrm>
            <a:custGeom>
              <a:avLst/>
              <a:gdLst>
                <a:gd name="T0" fmla="*/ 249 w 670"/>
                <a:gd name="T1" fmla="*/ 50 h 556"/>
                <a:gd name="T2" fmla="*/ 63 w 670"/>
                <a:gd name="T3" fmla="*/ 86 h 556"/>
                <a:gd name="T4" fmla="*/ 6 w 670"/>
                <a:gd name="T5" fmla="*/ 243 h 556"/>
                <a:gd name="T6" fmla="*/ 27 w 670"/>
                <a:gd name="T7" fmla="*/ 315 h 556"/>
                <a:gd name="T8" fmla="*/ 41 w 670"/>
                <a:gd name="T9" fmla="*/ 358 h 556"/>
                <a:gd name="T10" fmla="*/ 141 w 670"/>
                <a:gd name="T11" fmla="*/ 529 h 556"/>
                <a:gd name="T12" fmla="*/ 234 w 670"/>
                <a:gd name="T13" fmla="*/ 536 h 556"/>
                <a:gd name="T14" fmla="*/ 634 w 670"/>
                <a:gd name="T15" fmla="*/ 515 h 556"/>
                <a:gd name="T16" fmla="*/ 670 w 670"/>
                <a:gd name="T17" fmla="*/ 472 h 556"/>
                <a:gd name="T18" fmla="*/ 641 w 670"/>
                <a:gd name="T19" fmla="*/ 79 h 556"/>
                <a:gd name="T20" fmla="*/ 634 w 670"/>
                <a:gd name="T21" fmla="*/ 22 h 556"/>
                <a:gd name="T22" fmla="*/ 584 w 670"/>
                <a:gd name="T23" fmla="*/ 0 h 556"/>
                <a:gd name="T24" fmla="*/ 334 w 670"/>
                <a:gd name="T25" fmla="*/ 8 h 556"/>
                <a:gd name="T26" fmla="*/ 270 w 670"/>
                <a:gd name="T27" fmla="*/ 29 h 556"/>
                <a:gd name="T28" fmla="*/ 249 w 670"/>
                <a:gd name="T29" fmla="*/ 36 h 556"/>
                <a:gd name="T30" fmla="*/ 249 w 670"/>
                <a:gd name="T31" fmla="*/ 5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0" h="556">
                  <a:moveTo>
                    <a:pt x="249" y="50"/>
                  </a:moveTo>
                  <a:cubicBezTo>
                    <a:pt x="181" y="55"/>
                    <a:pt x="125" y="65"/>
                    <a:pt x="63" y="86"/>
                  </a:cubicBezTo>
                  <a:cubicBezTo>
                    <a:pt x="10" y="138"/>
                    <a:pt x="28" y="176"/>
                    <a:pt x="6" y="243"/>
                  </a:cubicBezTo>
                  <a:cubicBezTo>
                    <a:pt x="21" y="351"/>
                    <a:pt x="0" y="253"/>
                    <a:pt x="27" y="315"/>
                  </a:cubicBezTo>
                  <a:cubicBezTo>
                    <a:pt x="32" y="328"/>
                    <a:pt x="41" y="358"/>
                    <a:pt x="41" y="358"/>
                  </a:cubicBezTo>
                  <a:cubicBezTo>
                    <a:pt x="49" y="531"/>
                    <a:pt x="8" y="517"/>
                    <a:pt x="141" y="529"/>
                  </a:cubicBezTo>
                  <a:cubicBezTo>
                    <a:pt x="171" y="531"/>
                    <a:pt x="203" y="533"/>
                    <a:pt x="234" y="536"/>
                  </a:cubicBezTo>
                  <a:cubicBezTo>
                    <a:pt x="344" y="533"/>
                    <a:pt x="509" y="556"/>
                    <a:pt x="634" y="515"/>
                  </a:cubicBezTo>
                  <a:cubicBezTo>
                    <a:pt x="651" y="502"/>
                    <a:pt x="670" y="496"/>
                    <a:pt x="670" y="472"/>
                  </a:cubicBezTo>
                  <a:cubicBezTo>
                    <a:pt x="670" y="303"/>
                    <a:pt x="660" y="221"/>
                    <a:pt x="641" y="79"/>
                  </a:cubicBezTo>
                  <a:cubicBezTo>
                    <a:pt x="638" y="60"/>
                    <a:pt x="641" y="39"/>
                    <a:pt x="634" y="22"/>
                  </a:cubicBezTo>
                  <a:cubicBezTo>
                    <a:pt x="628" y="9"/>
                    <a:pt x="592" y="2"/>
                    <a:pt x="584" y="0"/>
                  </a:cubicBezTo>
                  <a:cubicBezTo>
                    <a:pt x="500" y="2"/>
                    <a:pt x="417" y="1"/>
                    <a:pt x="334" y="8"/>
                  </a:cubicBezTo>
                  <a:cubicBezTo>
                    <a:pt x="332" y="8"/>
                    <a:pt x="281" y="25"/>
                    <a:pt x="270" y="29"/>
                  </a:cubicBezTo>
                  <a:cubicBezTo>
                    <a:pt x="263" y="31"/>
                    <a:pt x="249" y="36"/>
                    <a:pt x="249" y="36"/>
                  </a:cubicBezTo>
                  <a:cubicBezTo>
                    <a:pt x="230" y="53"/>
                    <a:pt x="227" y="50"/>
                    <a:pt x="249" y="50"/>
                  </a:cubicBezTo>
                  <a:close/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b="0"/>
            </a:p>
          </p:txBody>
        </p:sp>
      </p:grpSp>
      <p:graphicFrame>
        <p:nvGraphicFramePr>
          <p:cNvPr id="24" name="Object 24"/>
          <p:cNvGraphicFramePr>
            <a:graphicFrameLocks noChangeAspect="1"/>
          </p:cNvGraphicFramePr>
          <p:nvPr/>
        </p:nvGraphicFramePr>
        <p:xfrm>
          <a:off x="4894263" y="2498725"/>
          <a:ext cx="3754437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46" name="Equation" r:id="rId7" imgW="1346200" imgH="165100" progId="Equation.3">
                  <p:embed/>
                </p:oleObj>
              </mc:Choice>
              <mc:Fallback>
                <p:oleObj name="Equation" r:id="rId7" imgW="1346200" imgH="165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4263" y="2498725"/>
                        <a:ext cx="3754437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Group 35"/>
          <p:cNvGrpSpPr>
            <a:grpSpLocks/>
          </p:cNvGrpSpPr>
          <p:nvPr/>
        </p:nvGrpSpPr>
        <p:grpSpPr bwMode="auto">
          <a:xfrm>
            <a:off x="4881563" y="3176588"/>
            <a:ext cx="3976687" cy="1962150"/>
            <a:chOff x="3075" y="2001"/>
            <a:chExt cx="2505" cy="1236"/>
          </a:xfrm>
        </p:grpSpPr>
        <p:grpSp>
          <p:nvGrpSpPr>
            <p:cNvPr id="26" name="Group 30"/>
            <p:cNvGrpSpPr>
              <a:grpSpLocks/>
            </p:cNvGrpSpPr>
            <p:nvPr/>
          </p:nvGrpSpPr>
          <p:grpSpPr bwMode="auto">
            <a:xfrm>
              <a:off x="3075" y="2001"/>
              <a:ext cx="1981" cy="1236"/>
              <a:chOff x="3075" y="2001"/>
              <a:chExt cx="1981" cy="1236"/>
            </a:xfrm>
          </p:grpSpPr>
          <p:graphicFrame>
            <p:nvGraphicFramePr>
              <p:cNvPr id="28" name="Object 25"/>
              <p:cNvGraphicFramePr>
                <a:graphicFrameLocks noChangeAspect="1"/>
              </p:cNvGraphicFramePr>
              <p:nvPr/>
            </p:nvGraphicFramePr>
            <p:xfrm>
              <a:off x="3076" y="2649"/>
              <a:ext cx="1894" cy="5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1047" name="Equation" r:id="rId9" imgW="1104900" imgH="342900" progId="Equation.3">
                      <p:embed/>
                    </p:oleObj>
                  </mc:Choice>
                  <mc:Fallback>
                    <p:oleObj name="Equation" r:id="rId9" imgW="1104900" imgH="3429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76" y="2649"/>
                            <a:ext cx="1894" cy="5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xmlns="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" name="Object 26"/>
              <p:cNvGraphicFramePr>
                <a:graphicFrameLocks noChangeAspect="1"/>
              </p:cNvGraphicFramePr>
              <p:nvPr/>
            </p:nvGraphicFramePr>
            <p:xfrm>
              <a:off x="3075" y="2001"/>
              <a:ext cx="1981" cy="5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1048" name="Equation" r:id="rId11" imgW="1155700" imgH="342900" progId="Equation.3">
                      <p:embed/>
                    </p:oleObj>
                  </mc:Choice>
                  <mc:Fallback>
                    <p:oleObj name="Equation" r:id="rId11" imgW="1155700" imgH="3429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75" y="2001"/>
                            <a:ext cx="1981" cy="5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xmlns="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pic>
          <p:nvPicPr>
            <p:cNvPr id="27" name="Picture 33" descr="Picture 46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4" y="2726"/>
              <a:ext cx="61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" name="Rectangle 6"/>
          <p:cNvSpPr>
            <a:spLocks noChangeArrowheads="1"/>
          </p:cNvSpPr>
          <p:nvPr/>
        </p:nvSpPr>
        <p:spPr bwMode="auto">
          <a:xfrm>
            <a:off x="-35278" y="0"/>
            <a:ext cx="9242481" cy="10668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lvl="0" algn="ctr" defTabSz="914400">
              <a:spcBef>
                <a:spcPct val="15000"/>
              </a:spcBef>
              <a:defRPr/>
            </a:pPr>
            <a:r>
              <a:rPr lang="en-US" sz="2400" b="1" kern="0" dirty="0">
                <a:solidFill>
                  <a:srgbClr val="FFFFFF"/>
                </a:solidFill>
                <a:latin typeface="Arial"/>
                <a:cs typeface="Arial"/>
                <a:sym typeface="Symbol" charset="0"/>
              </a:rPr>
              <a:t>Tao of the DCM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kern="0" dirty="0">
                <a:solidFill>
                  <a:srgbClr val="FFFF00"/>
                </a:solidFill>
                <a:latin typeface="Arial"/>
                <a:cs typeface="Arial"/>
              </a:rPr>
              <a:t>Free energy reconstitution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cs typeface="Arial"/>
              </a:rPr>
              <a:t>consistent with mechanical</a:t>
            </a:r>
            <a:r>
              <a:rPr kumimoji="0" lang="en-US" sz="2000" b="1" i="0" u="none" strike="noStrike" kern="0" cap="none" spc="0" normalizeH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cs typeface="Arial"/>
              </a:rPr>
              <a:t> constraint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cs typeface="Arial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27252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0" y="3119438"/>
            <a:ext cx="9144000" cy="55689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auto">
          <a:xfrm>
            <a:off x="1295400" y="0"/>
            <a:ext cx="6561137" cy="88768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15000"/>
              </a:spcBef>
            </a:pPr>
            <a:r>
              <a:rPr lang="en-US" sz="2400" b="1" dirty="0">
                <a:solidFill>
                  <a:schemeClr val="bg1"/>
                </a:solidFill>
                <a:latin typeface="Arial"/>
                <a:cs typeface="Arial"/>
                <a:sym typeface="Symbol" charset="0"/>
              </a:rPr>
              <a:t>End of Part 1</a:t>
            </a:r>
          </a:p>
        </p:txBody>
      </p:sp>
      <p:pic>
        <p:nvPicPr>
          <p:cNvPr id="5" name="Picture 6" descr="newt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" y="59575"/>
            <a:ext cx="1254125" cy="1587500"/>
          </a:xfrm>
          <a:prstGeom prst="rect">
            <a:avLst/>
          </a:prstGeom>
          <a:noFill/>
          <a:ln w="57150">
            <a:solidFill>
              <a:srgbClr val="99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 descr="Boltzmann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538" y="53225"/>
            <a:ext cx="1236662" cy="1574800"/>
          </a:xfrm>
          <a:prstGeom prst="rect">
            <a:avLst/>
          </a:prstGeom>
          <a:noFill/>
          <a:ln w="57150">
            <a:solidFill>
              <a:srgbClr val="99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4763" y="1655013"/>
            <a:ext cx="1352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b="1">
                <a:solidFill>
                  <a:srgbClr val="000099"/>
                </a:solidFill>
              </a:rPr>
              <a:t>Newtonian</a:t>
            </a:r>
          </a:p>
          <a:p>
            <a:pPr algn="ctr" eaLnBrk="1" hangingPunct="1"/>
            <a:r>
              <a:rPr lang="en-US" sz="1800" b="1">
                <a:solidFill>
                  <a:srgbClr val="000099"/>
                </a:solidFill>
              </a:rPr>
              <a:t>Mechanics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7772400" y="1664538"/>
            <a:ext cx="1352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b="1">
                <a:solidFill>
                  <a:srgbClr val="000099"/>
                </a:solidFill>
              </a:rPr>
              <a:t>Boltzmann</a:t>
            </a:r>
          </a:p>
          <a:p>
            <a:pPr algn="ctr" eaLnBrk="1" hangingPunct="1"/>
            <a:r>
              <a:rPr lang="en-US" sz="1800" b="1">
                <a:solidFill>
                  <a:srgbClr val="000099"/>
                </a:solidFill>
              </a:rPr>
              <a:t>Statistics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42262" y="1085016"/>
            <a:ext cx="6089815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800000"/>
                </a:solidFill>
                <a:latin typeface="Arial"/>
                <a:cs typeface="Arial"/>
              </a:rPr>
              <a:t>Network rigidity is a fundamental mechanical property that directly links protein stability, flexibility and dynamics</a:t>
            </a:r>
          </a:p>
        </p:txBody>
      </p:sp>
      <p:sp>
        <p:nvSpPr>
          <p:cNvPr id="17" name="TextBox 5"/>
          <p:cNvSpPr txBox="1">
            <a:spLocks noChangeArrowheads="1"/>
          </p:cNvSpPr>
          <p:nvPr/>
        </p:nvSpPr>
        <p:spPr bwMode="auto">
          <a:xfrm>
            <a:off x="505632" y="4960425"/>
            <a:ext cx="8407599" cy="158504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anchor="b">
            <a:spAutoFit/>
          </a:bodyPr>
          <a:lstStyle/>
          <a:p>
            <a:r>
              <a:rPr lang="en-US" sz="2000" b="1" dirty="0">
                <a:solidFill>
                  <a:srgbClr val="800000"/>
                </a:solidFill>
                <a:latin typeface="Arial"/>
                <a:cs typeface="Arial"/>
              </a:rPr>
              <a:t>Work supported by: </a:t>
            </a:r>
          </a:p>
          <a:p>
            <a:pPr>
              <a:spcBef>
                <a:spcPts val="300"/>
              </a:spcBef>
            </a:pPr>
            <a:r>
              <a:rPr lang="en-US" b="1" dirty="0"/>
              <a:t>NSF-DMR 96-32182, </a:t>
            </a:r>
            <a:r>
              <a:rPr lang="en-US" sz="1800" b="1" dirty="0"/>
              <a:t>Research Corporation </a:t>
            </a:r>
            <a:r>
              <a:rPr lang="en-US" b="1" dirty="0"/>
              <a:t>CC5141,</a:t>
            </a:r>
            <a:r>
              <a:rPr lang="en-US" sz="1800" b="1" dirty="0"/>
              <a:t> NIH-</a:t>
            </a:r>
            <a:r>
              <a:rPr lang="en-US" b="1" dirty="0"/>
              <a:t>SBIR R43 GM58337,</a:t>
            </a:r>
            <a:r>
              <a:rPr lang="en-US" dirty="0"/>
              <a:t> </a:t>
            </a:r>
          </a:p>
          <a:p>
            <a:pPr>
              <a:spcBef>
                <a:spcPts val="300"/>
              </a:spcBef>
            </a:pPr>
            <a:r>
              <a:rPr lang="en-US" b="1" dirty="0"/>
              <a:t>NIH-S06 GM48680-0952, NIH-R01 GM 073082, NIH-R21 HL093531, NIH-ARRA-073082, NIH-S10 SRR026514, </a:t>
            </a:r>
            <a:r>
              <a:rPr lang="en-US" b="1" dirty="0" err="1"/>
              <a:t>MedImunne</a:t>
            </a:r>
            <a:r>
              <a:rPr lang="en-US" b="1" dirty="0"/>
              <a:t>, Inc. , </a:t>
            </a:r>
            <a:r>
              <a:rPr lang="en-US" sz="1800" b="1" dirty="0"/>
              <a:t>Charlotte Research Institute (CRI)</a:t>
            </a:r>
          </a:p>
          <a:p>
            <a:r>
              <a:rPr lang="en-US" sz="1800" b="1" dirty="0"/>
              <a:t>Center for Biomedical Engineering and </a:t>
            </a:r>
            <a:r>
              <a:rPr lang="en-US" b="1" dirty="0"/>
              <a:t>Science</a:t>
            </a:r>
            <a:r>
              <a:rPr lang="en-US" sz="1800" b="1" dirty="0"/>
              <a:t> (CBES)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58195" y="2504518"/>
            <a:ext cx="7173759" cy="25981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defTabSz="914400" fontAlgn="base">
              <a:spcBef>
                <a:spcPct val="80000"/>
              </a:spcBef>
              <a:spcAft>
                <a:spcPct val="0"/>
              </a:spcAft>
              <a:buFont typeface="Wingdings" charset="2"/>
              <a:buChar char="Ø"/>
            </a:pPr>
            <a:r>
              <a:rPr lang="en-US" sz="2400" b="1" dirty="0">
                <a:solidFill>
                  <a:srgbClr val="0000FF"/>
                </a:solidFill>
              </a:rPr>
              <a:t>Part 2: Exact Numerical Solutions for the DCM</a:t>
            </a:r>
          </a:p>
          <a:p>
            <a:pPr marL="800100" lvl="1" indent="-342900" defTabSz="914400" fontAlgn="base">
              <a:spcBef>
                <a:spcPts val="500"/>
              </a:spcBef>
              <a:spcAft>
                <a:spcPct val="0"/>
              </a:spcAft>
              <a:buFont typeface="Wingdings" charset="2"/>
              <a:buChar char="Ø"/>
            </a:pPr>
            <a:r>
              <a:rPr lang="en-US" sz="2000" dirty="0">
                <a:solidFill>
                  <a:srgbClr val="000000"/>
                </a:solidFill>
              </a:rPr>
              <a:t>Simple toy model </a:t>
            </a:r>
          </a:p>
          <a:p>
            <a:pPr marL="800100" lvl="1" indent="-342900" defTabSz="914400" fontAlgn="base">
              <a:spcBef>
                <a:spcPts val="500"/>
              </a:spcBef>
              <a:spcAft>
                <a:spcPct val="0"/>
              </a:spcAft>
              <a:buFont typeface="Wingdings" charset="2"/>
              <a:buChar char="Ø"/>
            </a:pPr>
            <a:r>
              <a:rPr lang="en-US" sz="2000" dirty="0">
                <a:solidFill>
                  <a:srgbClr val="000000"/>
                </a:solidFill>
              </a:rPr>
              <a:t>Beta-hairpin to coil transition </a:t>
            </a:r>
          </a:p>
          <a:p>
            <a:pPr marL="800100" lvl="1" indent="-342900" defTabSz="914400" fontAlgn="base">
              <a:spcBef>
                <a:spcPts val="500"/>
              </a:spcBef>
              <a:spcAft>
                <a:spcPct val="0"/>
              </a:spcAft>
              <a:buFont typeface="Wingdings" charset="2"/>
              <a:buChar char="Ø"/>
            </a:pPr>
            <a:r>
              <a:rPr lang="en-US" sz="2000" dirty="0">
                <a:solidFill>
                  <a:srgbClr val="000000"/>
                </a:solidFill>
              </a:rPr>
              <a:t>Transfer matrix method under Maxwell constraint counting</a:t>
            </a:r>
          </a:p>
          <a:p>
            <a:pPr marL="800100" lvl="1" indent="-342900" defTabSz="914400" fontAlgn="base">
              <a:spcBef>
                <a:spcPts val="500"/>
              </a:spcBef>
              <a:spcAft>
                <a:spcPct val="0"/>
              </a:spcAft>
              <a:buFont typeface="Wingdings" charset="2"/>
              <a:buChar char="Ø"/>
            </a:pPr>
            <a:r>
              <a:rPr lang="en-US" sz="2000" dirty="0">
                <a:solidFill>
                  <a:srgbClr val="000000"/>
                </a:solidFill>
              </a:rPr>
              <a:t>Alpha-helix to coil transition (in water) </a:t>
            </a:r>
          </a:p>
          <a:p>
            <a:pPr marL="800100" lvl="1" indent="-342900" defTabSz="914400" fontAlgn="base">
              <a:spcBef>
                <a:spcPts val="500"/>
              </a:spcBef>
              <a:spcAft>
                <a:spcPct val="0"/>
              </a:spcAft>
              <a:buFont typeface="Wingdings" charset="2"/>
              <a:buChar char="Ø"/>
            </a:pPr>
            <a:r>
              <a:rPr lang="en-US" sz="2000" dirty="0">
                <a:solidFill>
                  <a:srgbClr val="000000"/>
                </a:solidFill>
              </a:rPr>
              <a:t>Alpha-helix to coil transition (in mixed solvent)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811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 descr="DCM_246_clus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388" y="3159660"/>
            <a:ext cx="4610100" cy="333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3911600" y="1845210"/>
            <a:ext cx="3187700" cy="1244600"/>
          </a:xfrm>
          <a:prstGeom prst="rect">
            <a:avLst/>
          </a:prstGeom>
          <a:solidFill>
            <a:srgbClr val="FFCC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1638300" y="1845210"/>
            <a:ext cx="2282825" cy="124460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438" name="Text Box 6"/>
          <p:cNvSpPr txBox="1">
            <a:spLocks noChangeArrowheads="1"/>
          </p:cNvSpPr>
          <p:nvPr/>
        </p:nvSpPr>
        <p:spPr bwMode="auto">
          <a:xfrm>
            <a:off x="3711575" y="1073685"/>
            <a:ext cx="19113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latin typeface="Symbol" charset="0"/>
                <a:ea typeface="ＭＳ Ｐゴシック" charset="0"/>
                <a:cs typeface="ＭＳ Ｐゴシック" charset="0"/>
              </a:rPr>
              <a:t>m</a:t>
            </a:r>
            <a:r>
              <a:rPr lang="en-US" sz="2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 Energy cutoff</a:t>
            </a:r>
          </a:p>
        </p:txBody>
      </p:sp>
      <p:sp>
        <p:nvSpPr>
          <p:cNvPr id="18439" name="Text Box 7"/>
          <p:cNvSpPr txBox="1">
            <a:spLocks noChangeArrowheads="1"/>
          </p:cNvSpPr>
          <p:nvPr/>
        </p:nvSpPr>
        <p:spPr bwMode="auto">
          <a:xfrm>
            <a:off x="1793875" y="1486435"/>
            <a:ext cx="7270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Strong</a:t>
            </a:r>
          </a:p>
        </p:txBody>
      </p:sp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5603875" y="1486435"/>
            <a:ext cx="7270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Weak</a:t>
            </a:r>
          </a:p>
        </p:txBody>
      </p:sp>
      <p:sp>
        <p:nvSpPr>
          <p:cNvPr id="18441" name="Line 9"/>
          <p:cNvSpPr>
            <a:spLocks noChangeShapeType="1"/>
          </p:cNvSpPr>
          <p:nvPr/>
        </p:nvSpPr>
        <p:spPr bwMode="auto">
          <a:xfrm>
            <a:off x="1698625" y="1848385"/>
            <a:ext cx="52292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442" name="Text Box 10"/>
          <p:cNvSpPr txBox="1">
            <a:spLocks noChangeArrowheads="1"/>
          </p:cNvSpPr>
          <p:nvPr/>
        </p:nvSpPr>
        <p:spPr bwMode="auto">
          <a:xfrm>
            <a:off x="717550" y="1896010"/>
            <a:ext cx="6032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U</a:t>
            </a:r>
            <a:r>
              <a:rPr lang="en-US" sz="2400" baseline="-25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mol</a:t>
            </a:r>
            <a:r>
              <a:rPr lang="en-US" sz="2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 </a:t>
            </a:r>
            <a:r>
              <a:rPr lang="en-US"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=</a:t>
            </a:r>
            <a:r>
              <a:rPr lang="en-US" sz="2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U</a:t>
            </a:r>
            <a:r>
              <a:rPr lang="en-US" sz="2400" baseline="-25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CF</a:t>
            </a:r>
            <a:r>
              <a:rPr lang="en-US" sz="2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 </a:t>
            </a:r>
            <a:r>
              <a:rPr lang="en-US"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+</a:t>
            </a:r>
            <a:r>
              <a:rPr lang="en-US" sz="2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 U</a:t>
            </a:r>
            <a:r>
              <a:rPr lang="en-US" sz="2400" baseline="-25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BB </a:t>
            </a:r>
            <a:r>
              <a:rPr lang="en-US" sz="2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+ </a:t>
            </a:r>
            <a:r>
              <a:rPr lang="en-US" sz="2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U</a:t>
            </a:r>
            <a:r>
              <a:rPr lang="en-US" sz="2400" baseline="-25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SB          </a:t>
            </a:r>
            <a:r>
              <a:rPr lang="en-US" sz="2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+</a:t>
            </a:r>
            <a:r>
              <a:rPr lang="en-US" sz="2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  U</a:t>
            </a:r>
            <a:r>
              <a:rPr lang="en-US" sz="2400" baseline="-25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HB   </a:t>
            </a:r>
            <a:r>
              <a:rPr lang="en-US"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+</a:t>
            </a:r>
            <a:r>
              <a:rPr lang="en-US" sz="2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 U</a:t>
            </a:r>
            <a:r>
              <a:rPr lang="en-US" sz="2400" baseline="-25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DA</a:t>
            </a:r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4867275" y="2435760"/>
            <a:ext cx="18065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Unconstrained</a:t>
            </a:r>
          </a:p>
        </p:txBody>
      </p:sp>
      <p:sp>
        <p:nvSpPr>
          <p:cNvPr id="18444" name="Text Box 12"/>
          <p:cNvSpPr txBox="1">
            <a:spLocks noChangeArrowheads="1"/>
          </p:cNvSpPr>
          <p:nvPr/>
        </p:nvSpPr>
        <p:spPr bwMode="auto">
          <a:xfrm>
            <a:off x="1590675" y="2372260"/>
            <a:ext cx="30321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Modeled as constraints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defining rigid clusters</a:t>
            </a:r>
          </a:p>
        </p:txBody>
      </p:sp>
      <p:sp>
        <p:nvSpPr>
          <p:cNvPr id="18445" name="Line 13"/>
          <p:cNvSpPr>
            <a:spLocks noChangeShapeType="1"/>
          </p:cNvSpPr>
          <p:nvPr/>
        </p:nvSpPr>
        <p:spPr bwMode="auto">
          <a:xfrm>
            <a:off x="3914775" y="1489610"/>
            <a:ext cx="0" cy="330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446" name="Text Box 14"/>
          <p:cNvSpPr txBox="1">
            <a:spLocks noChangeArrowheads="1"/>
          </p:cNvSpPr>
          <p:nvPr/>
        </p:nvSpPr>
        <p:spPr bwMode="auto">
          <a:xfrm>
            <a:off x="606890" y="3406568"/>
            <a:ext cx="19431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latin typeface="Symbol" charset="0"/>
                <a:ea typeface="ＭＳ Ｐゴシック" charset="0"/>
                <a:cs typeface="ＭＳ Ｐゴシック" charset="0"/>
              </a:rPr>
              <a:t>m</a:t>
            </a:r>
            <a:r>
              <a:rPr lang="en-US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= -1.80 kcal/</a:t>
            </a:r>
            <a:r>
              <a:rPr lang="en-US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mol</a:t>
            </a:r>
            <a:endParaRPr lang="en-US" dirty="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447" name="Text Box 15"/>
          <p:cNvSpPr txBox="1">
            <a:spLocks noChangeArrowheads="1"/>
          </p:cNvSpPr>
          <p:nvPr/>
        </p:nvSpPr>
        <p:spPr bwMode="auto">
          <a:xfrm>
            <a:off x="505290" y="4090781"/>
            <a:ext cx="2286000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246 hydrogen bonds modeled as a constraint</a:t>
            </a:r>
            <a:endParaRPr lang="en-US" sz="2400" dirty="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448" name="Rectangle 16"/>
          <p:cNvSpPr>
            <a:spLocks noChangeArrowheads="1"/>
          </p:cNvSpPr>
          <p:nvPr/>
        </p:nvSpPr>
        <p:spPr bwMode="auto">
          <a:xfrm>
            <a:off x="0" y="0"/>
            <a:ext cx="9144000" cy="10096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Network Rigidity: Applied to Proteins</a:t>
            </a:r>
            <a:endParaRPr lang="en-US" sz="2400" b="1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 defTabSz="914400" eaLnBrk="0" fontAlgn="base" hangingPunct="0">
              <a:spcBef>
                <a:spcPct val="25000"/>
              </a:spcBef>
              <a:spcAft>
                <a:spcPct val="0"/>
              </a:spcAft>
            </a:pPr>
            <a:r>
              <a:rPr lang="en-US" sz="2000" b="1"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</a:rPr>
              <a:t>To be or not to be a constraint?</a:t>
            </a:r>
          </a:p>
        </p:txBody>
      </p:sp>
      <p:sp>
        <p:nvSpPr>
          <p:cNvPr id="18" name="Text Box 18"/>
          <p:cNvSpPr txBox="1">
            <a:spLocks noChangeArrowheads="1"/>
          </p:cNvSpPr>
          <p:nvPr/>
        </p:nvSpPr>
        <p:spPr bwMode="auto">
          <a:xfrm>
            <a:off x="192505" y="5996816"/>
            <a:ext cx="3959337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Jacobs, et. al., Proteins 44, 150 (2001)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Jacobs &amp; Thorpe, US Patent # 6014449</a:t>
            </a:r>
          </a:p>
        </p:txBody>
      </p:sp>
    </p:spTree>
    <p:extLst>
      <p:ext uri="{BB962C8B-B14F-4D97-AF65-F5344CB8AC3E}">
        <p14:creationId xmlns:p14="http://schemas.microsoft.com/office/powerpoint/2010/main" val="962765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 descr="DCM_266_clus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3115210"/>
            <a:ext cx="4640263" cy="345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9462" name="Rectangle 6"/>
          <p:cNvSpPr>
            <a:spLocks noChangeArrowheads="1"/>
          </p:cNvSpPr>
          <p:nvPr/>
        </p:nvSpPr>
        <p:spPr bwMode="auto">
          <a:xfrm>
            <a:off x="4368800" y="1845210"/>
            <a:ext cx="2730500" cy="1244600"/>
          </a:xfrm>
          <a:prstGeom prst="rect">
            <a:avLst/>
          </a:prstGeom>
          <a:solidFill>
            <a:srgbClr val="FFCC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463" name="Rectangle 7"/>
          <p:cNvSpPr>
            <a:spLocks noChangeArrowheads="1"/>
          </p:cNvSpPr>
          <p:nvPr/>
        </p:nvSpPr>
        <p:spPr bwMode="auto">
          <a:xfrm>
            <a:off x="1638300" y="1845210"/>
            <a:ext cx="2730500" cy="124460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464" name="Text Box 8"/>
          <p:cNvSpPr txBox="1">
            <a:spLocks noChangeArrowheads="1"/>
          </p:cNvSpPr>
          <p:nvPr/>
        </p:nvSpPr>
        <p:spPr bwMode="auto">
          <a:xfrm>
            <a:off x="1793875" y="1486435"/>
            <a:ext cx="7270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Strong</a:t>
            </a:r>
          </a:p>
        </p:txBody>
      </p:sp>
      <p:sp>
        <p:nvSpPr>
          <p:cNvPr id="19465" name="Text Box 9"/>
          <p:cNvSpPr txBox="1">
            <a:spLocks noChangeArrowheads="1"/>
          </p:cNvSpPr>
          <p:nvPr/>
        </p:nvSpPr>
        <p:spPr bwMode="auto">
          <a:xfrm>
            <a:off x="5603875" y="1486435"/>
            <a:ext cx="7270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Weak</a:t>
            </a:r>
          </a:p>
        </p:txBody>
      </p:sp>
      <p:sp>
        <p:nvSpPr>
          <p:cNvPr id="19466" name="Line 10"/>
          <p:cNvSpPr>
            <a:spLocks noChangeShapeType="1"/>
          </p:cNvSpPr>
          <p:nvPr/>
        </p:nvSpPr>
        <p:spPr bwMode="auto">
          <a:xfrm>
            <a:off x="1698625" y="1848385"/>
            <a:ext cx="52292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467" name="Text Box 11"/>
          <p:cNvSpPr txBox="1">
            <a:spLocks noChangeArrowheads="1"/>
          </p:cNvSpPr>
          <p:nvPr/>
        </p:nvSpPr>
        <p:spPr bwMode="auto">
          <a:xfrm>
            <a:off x="717550" y="1896010"/>
            <a:ext cx="6032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U</a:t>
            </a:r>
            <a:r>
              <a:rPr lang="en-US" sz="2400" baseline="-25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mol</a:t>
            </a:r>
            <a:r>
              <a:rPr lang="en-US" sz="2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 </a:t>
            </a:r>
            <a:r>
              <a:rPr lang="en-US"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=</a:t>
            </a:r>
            <a:r>
              <a:rPr lang="en-US" sz="2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U</a:t>
            </a:r>
            <a:r>
              <a:rPr lang="en-US" sz="2400" baseline="-25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CF</a:t>
            </a:r>
            <a:r>
              <a:rPr lang="en-US" sz="2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 </a:t>
            </a:r>
            <a:r>
              <a:rPr lang="en-US"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+</a:t>
            </a:r>
            <a:r>
              <a:rPr lang="en-US" sz="2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 U</a:t>
            </a:r>
            <a:r>
              <a:rPr lang="en-US" sz="2400" baseline="-25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BB </a:t>
            </a:r>
            <a:r>
              <a:rPr lang="en-US" sz="2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+ </a:t>
            </a:r>
            <a:r>
              <a:rPr lang="en-US" sz="2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U</a:t>
            </a:r>
            <a:r>
              <a:rPr lang="en-US" sz="2400" baseline="-25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SB          </a:t>
            </a:r>
            <a:r>
              <a:rPr lang="en-US" sz="2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+</a:t>
            </a:r>
            <a:r>
              <a:rPr lang="en-US" sz="2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  U</a:t>
            </a:r>
            <a:r>
              <a:rPr lang="en-US" sz="2400" baseline="-25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HB   </a:t>
            </a:r>
            <a:r>
              <a:rPr lang="en-US"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+</a:t>
            </a:r>
            <a:r>
              <a:rPr lang="en-US" sz="2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 U</a:t>
            </a:r>
            <a:r>
              <a:rPr lang="en-US" sz="2400" baseline="-25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DA</a:t>
            </a:r>
          </a:p>
        </p:txBody>
      </p:sp>
      <p:sp>
        <p:nvSpPr>
          <p:cNvPr id="19468" name="Text Box 12"/>
          <p:cNvSpPr txBox="1">
            <a:spLocks noChangeArrowheads="1"/>
          </p:cNvSpPr>
          <p:nvPr/>
        </p:nvSpPr>
        <p:spPr bwMode="auto">
          <a:xfrm>
            <a:off x="4867275" y="2435760"/>
            <a:ext cx="18065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Unconstrained</a:t>
            </a:r>
          </a:p>
        </p:txBody>
      </p:sp>
      <p:sp>
        <p:nvSpPr>
          <p:cNvPr id="19469" name="Line 13"/>
          <p:cNvSpPr>
            <a:spLocks noChangeShapeType="1"/>
          </p:cNvSpPr>
          <p:nvPr/>
        </p:nvSpPr>
        <p:spPr bwMode="auto">
          <a:xfrm>
            <a:off x="4343400" y="1489610"/>
            <a:ext cx="0" cy="330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470" name="Text Box 14"/>
          <p:cNvSpPr txBox="1">
            <a:spLocks noChangeArrowheads="1"/>
          </p:cNvSpPr>
          <p:nvPr/>
        </p:nvSpPr>
        <p:spPr bwMode="auto">
          <a:xfrm>
            <a:off x="4140200" y="1073685"/>
            <a:ext cx="19113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latin typeface="Symbol" charset="0"/>
                <a:ea typeface="ＭＳ Ｐゴシック" charset="0"/>
                <a:cs typeface="ＭＳ Ｐゴシック" charset="0"/>
              </a:rPr>
              <a:t>m</a:t>
            </a:r>
            <a:r>
              <a:rPr lang="en-US" sz="2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 Energy cutoff</a:t>
            </a:r>
          </a:p>
        </p:txBody>
      </p:sp>
      <p:sp>
        <p:nvSpPr>
          <p:cNvPr id="19471" name="Text Box 15"/>
          <p:cNvSpPr txBox="1">
            <a:spLocks noChangeArrowheads="1"/>
          </p:cNvSpPr>
          <p:nvPr/>
        </p:nvSpPr>
        <p:spPr bwMode="auto">
          <a:xfrm>
            <a:off x="1590675" y="2372260"/>
            <a:ext cx="30321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Modeled as constraints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defining rigid clusters</a:t>
            </a:r>
          </a:p>
        </p:txBody>
      </p:sp>
      <p:sp>
        <p:nvSpPr>
          <p:cNvPr id="19474" name="Text Box 18"/>
          <p:cNvSpPr txBox="1">
            <a:spLocks noChangeArrowheads="1"/>
          </p:cNvSpPr>
          <p:nvPr/>
        </p:nvSpPr>
        <p:spPr bwMode="auto">
          <a:xfrm>
            <a:off x="192505" y="5996816"/>
            <a:ext cx="3959337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Jacobs, et. al., Proteins 44, 150 (2001)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Jacobs &amp; Thorpe, US Patent # 6014449</a:t>
            </a:r>
          </a:p>
        </p:txBody>
      </p:sp>
      <p:sp>
        <p:nvSpPr>
          <p:cNvPr id="19476" name="Rectangle 20"/>
          <p:cNvSpPr>
            <a:spLocks noChangeArrowheads="1"/>
          </p:cNvSpPr>
          <p:nvPr/>
        </p:nvSpPr>
        <p:spPr bwMode="auto">
          <a:xfrm>
            <a:off x="0" y="0"/>
            <a:ext cx="9144000" cy="10096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Network Rigidity: Applied to Proteins</a:t>
            </a:r>
            <a:endParaRPr lang="en-US" sz="2400" b="1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 defTabSz="914400" eaLnBrk="0" fontAlgn="base" hangingPunct="0">
              <a:spcBef>
                <a:spcPct val="25000"/>
              </a:spcBef>
              <a:spcAft>
                <a:spcPct val="0"/>
              </a:spcAft>
            </a:pPr>
            <a:r>
              <a:rPr lang="en-US" sz="2000" b="1"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</a:rPr>
              <a:t>To be or not to be a constraint?</a:t>
            </a:r>
          </a:p>
        </p:txBody>
      </p:sp>
      <p:sp>
        <p:nvSpPr>
          <p:cNvPr id="19" name="Text Box 14"/>
          <p:cNvSpPr txBox="1">
            <a:spLocks noChangeArrowheads="1"/>
          </p:cNvSpPr>
          <p:nvPr/>
        </p:nvSpPr>
        <p:spPr bwMode="auto">
          <a:xfrm>
            <a:off x="606890" y="3406568"/>
            <a:ext cx="19431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latin typeface="Symbol" charset="0"/>
                <a:ea typeface="ＭＳ Ｐゴシック" charset="0"/>
                <a:cs typeface="ＭＳ Ｐゴシック" charset="0"/>
              </a:rPr>
              <a:t>m</a:t>
            </a:r>
            <a:r>
              <a:rPr lang="en-US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= -0.50 kcal/</a:t>
            </a:r>
            <a:r>
              <a:rPr lang="en-US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mol</a:t>
            </a:r>
            <a:endParaRPr lang="en-US" dirty="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Text Box 15"/>
          <p:cNvSpPr txBox="1">
            <a:spLocks noChangeArrowheads="1"/>
          </p:cNvSpPr>
          <p:nvPr/>
        </p:nvSpPr>
        <p:spPr bwMode="auto">
          <a:xfrm>
            <a:off x="505290" y="4090781"/>
            <a:ext cx="2286000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366 hydrogen bonds modeled as a constraint</a:t>
            </a:r>
            <a:endParaRPr lang="en-US" sz="2400" dirty="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359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4368800" y="1845210"/>
            <a:ext cx="2730500" cy="1244600"/>
          </a:xfrm>
          <a:prstGeom prst="rect">
            <a:avLst/>
          </a:prstGeom>
          <a:solidFill>
            <a:srgbClr val="FFCC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1638300" y="1845210"/>
            <a:ext cx="3695700" cy="124460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1793875" y="1486435"/>
            <a:ext cx="7270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Strong</a:t>
            </a:r>
          </a:p>
        </p:txBody>
      </p:sp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5603875" y="1486435"/>
            <a:ext cx="7270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Weak</a:t>
            </a:r>
          </a:p>
        </p:txBody>
      </p:sp>
      <p:sp>
        <p:nvSpPr>
          <p:cNvPr id="20487" name="Line 7"/>
          <p:cNvSpPr>
            <a:spLocks noChangeShapeType="1"/>
          </p:cNvSpPr>
          <p:nvPr/>
        </p:nvSpPr>
        <p:spPr bwMode="auto">
          <a:xfrm>
            <a:off x="1698625" y="1848385"/>
            <a:ext cx="52292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8" name="Text Box 8"/>
          <p:cNvSpPr txBox="1">
            <a:spLocks noChangeArrowheads="1"/>
          </p:cNvSpPr>
          <p:nvPr/>
        </p:nvSpPr>
        <p:spPr bwMode="auto">
          <a:xfrm>
            <a:off x="717550" y="1896010"/>
            <a:ext cx="6032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U</a:t>
            </a:r>
            <a:r>
              <a:rPr lang="en-US" sz="2400" baseline="-25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mol</a:t>
            </a:r>
            <a:r>
              <a:rPr lang="en-US" sz="2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 </a:t>
            </a:r>
            <a:r>
              <a:rPr lang="en-US"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=</a:t>
            </a:r>
            <a:r>
              <a:rPr lang="en-US" sz="2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U</a:t>
            </a:r>
            <a:r>
              <a:rPr lang="en-US" sz="2400" baseline="-25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CF</a:t>
            </a:r>
            <a:r>
              <a:rPr lang="en-US" sz="2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 </a:t>
            </a:r>
            <a:r>
              <a:rPr lang="en-US"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+</a:t>
            </a:r>
            <a:r>
              <a:rPr lang="en-US" sz="2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 U</a:t>
            </a:r>
            <a:r>
              <a:rPr lang="en-US" sz="2400" baseline="-25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BB </a:t>
            </a:r>
            <a:r>
              <a:rPr lang="en-US" sz="2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+ </a:t>
            </a:r>
            <a:r>
              <a:rPr lang="en-US" sz="2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U</a:t>
            </a:r>
            <a:r>
              <a:rPr lang="en-US" sz="2400" baseline="-25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SB          </a:t>
            </a:r>
            <a:r>
              <a:rPr lang="en-US" sz="2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+</a:t>
            </a:r>
            <a:r>
              <a:rPr lang="en-US" sz="2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  U</a:t>
            </a:r>
            <a:r>
              <a:rPr lang="en-US" sz="2400" baseline="-25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HB   </a:t>
            </a:r>
            <a:r>
              <a:rPr lang="en-US"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+</a:t>
            </a:r>
            <a:r>
              <a:rPr lang="en-US" sz="2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 U</a:t>
            </a:r>
            <a:r>
              <a:rPr lang="en-US" sz="2400" baseline="-25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DA</a:t>
            </a:r>
          </a:p>
        </p:txBody>
      </p:sp>
      <p:sp>
        <p:nvSpPr>
          <p:cNvPr id="20489" name="Text Box 9"/>
          <p:cNvSpPr txBox="1">
            <a:spLocks noChangeArrowheads="1"/>
          </p:cNvSpPr>
          <p:nvPr/>
        </p:nvSpPr>
        <p:spPr bwMode="auto">
          <a:xfrm>
            <a:off x="5476875" y="2499260"/>
            <a:ext cx="16922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Unconstrained</a:t>
            </a:r>
          </a:p>
        </p:txBody>
      </p:sp>
      <p:sp>
        <p:nvSpPr>
          <p:cNvPr id="20490" name="Line 10"/>
          <p:cNvSpPr>
            <a:spLocks noChangeShapeType="1"/>
          </p:cNvSpPr>
          <p:nvPr/>
        </p:nvSpPr>
        <p:spPr bwMode="auto">
          <a:xfrm>
            <a:off x="5346700" y="1489610"/>
            <a:ext cx="0" cy="330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0493" name="Picture 13" descr="DCM_461_clus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288" y="3124735"/>
            <a:ext cx="4498975" cy="34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0494" name="Text Box 14"/>
          <p:cNvSpPr txBox="1">
            <a:spLocks noChangeArrowheads="1"/>
          </p:cNvSpPr>
          <p:nvPr/>
        </p:nvSpPr>
        <p:spPr bwMode="auto">
          <a:xfrm>
            <a:off x="5140325" y="1092735"/>
            <a:ext cx="19113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latin typeface="Symbol" charset="0"/>
                <a:ea typeface="ＭＳ Ｐゴシック" charset="0"/>
                <a:cs typeface="ＭＳ Ｐゴシック" charset="0"/>
              </a:rPr>
              <a:t>m</a:t>
            </a:r>
            <a:r>
              <a:rPr lang="en-US" sz="2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 Energy cutoff</a:t>
            </a:r>
          </a:p>
        </p:txBody>
      </p:sp>
      <p:sp>
        <p:nvSpPr>
          <p:cNvPr id="20495" name="Text Box 15"/>
          <p:cNvSpPr txBox="1">
            <a:spLocks noChangeArrowheads="1"/>
          </p:cNvSpPr>
          <p:nvPr/>
        </p:nvSpPr>
        <p:spPr bwMode="auto">
          <a:xfrm>
            <a:off x="1762125" y="2372260"/>
            <a:ext cx="30321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Modeled as constraints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defining rigid clusters</a:t>
            </a:r>
          </a:p>
        </p:txBody>
      </p:sp>
      <p:sp>
        <p:nvSpPr>
          <p:cNvPr id="20500" name="Rectangle 20"/>
          <p:cNvSpPr>
            <a:spLocks noChangeArrowheads="1"/>
          </p:cNvSpPr>
          <p:nvPr/>
        </p:nvSpPr>
        <p:spPr bwMode="auto">
          <a:xfrm>
            <a:off x="0" y="0"/>
            <a:ext cx="9144000" cy="10096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Network Rigidity: Applied to Proteins</a:t>
            </a:r>
            <a:endParaRPr lang="en-US" sz="2400" b="1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 defTabSz="914400" eaLnBrk="0" fontAlgn="base" hangingPunct="0">
              <a:spcBef>
                <a:spcPct val="2500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</a:rPr>
              <a:t>To be or not to be a constraint?</a:t>
            </a:r>
          </a:p>
        </p:txBody>
      </p:sp>
      <p:sp>
        <p:nvSpPr>
          <p:cNvPr id="18" name="Text Box 15"/>
          <p:cNvSpPr txBox="1">
            <a:spLocks noChangeArrowheads="1"/>
          </p:cNvSpPr>
          <p:nvPr/>
        </p:nvSpPr>
        <p:spPr bwMode="auto">
          <a:xfrm>
            <a:off x="505290" y="4090781"/>
            <a:ext cx="2286000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461 hydrogen bonds modeled as a constraint</a:t>
            </a:r>
            <a:endParaRPr lang="en-US" sz="2400" dirty="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ext Box 14"/>
          <p:cNvSpPr txBox="1">
            <a:spLocks noChangeArrowheads="1"/>
          </p:cNvSpPr>
          <p:nvPr/>
        </p:nvSpPr>
        <p:spPr bwMode="auto">
          <a:xfrm>
            <a:off x="606890" y="3406568"/>
            <a:ext cx="19431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latin typeface="Symbol" charset="0"/>
                <a:ea typeface="ＭＳ Ｐゴシック" charset="0"/>
                <a:cs typeface="ＭＳ Ｐゴシック" charset="0"/>
              </a:rPr>
              <a:t>m</a:t>
            </a:r>
            <a:r>
              <a:rPr lang="en-US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= -0.01 kcal/</a:t>
            </a:r>
            <a:r>
              <a:rPr lang="en-US" dirty="0" err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mol</a:t>
            </a:r>
            <a:endParaRPr lang="en-US" dirty="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Text Box 18"/>
          <p:cNvSpPr txBox="1">
            <a:spLocks noChangeArrowheads="1"/>
          </p:cNvSpPr>
          <p:nvPr/>
        </p:nvSpPr>
        <p:spPr bwMode="auto">
          <a:xfrm>
            <a:off x="192505" y="5996816"/>
            <a:ext cx="3959337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Jacobs, et. al., Proteins 44, 150 (2001)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Jacobs &amp; Thorpe, US Patent # 6014449</a:t>
            </a:r>
          </a:p>
        </p:txBody>
      </p:sp>
    </p:spTree>
    <p:extLst>
      <p:ext uri="{BB962C8B-B14F-4D97-AF65-F5344CB8AC3E}">
        <p14:creationId xmlns:p14="http://schemas.microsoft.com/office/powerpoint/2010/main" val="526087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ChangeArrowheads="1"/>
          </p:cNvSpPr>
          <p:nvPr/>
        </p:nvSpPr>
        <p:spPr bwMode="auto">
          <a:xfrm>
            <a:off x="0" y="0"/>
            <a:ext cx="9144000" cy="11557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defTabSz="914400" eaLnBrk="0" fontAlgn="base" hangingPunct="0">
              <a:spcBef>
                <a:spcPct val="15000"/>
              </a:spcBef>
              <a:spcAft>
                <a:spcPct val="0"/>
              </a:spcAft>
            </a:pPr>
            <a:r>
              <a:rPr lang="en-US" sz="2800" b="1">
                <a:solidFill>
                  <a:srgbClr val="FFFFFF"/>
                </a:solidFill>
                <a:latin typeface="Arial" charset="0"/>
                <a:ea typeface="ＭＳ Ｐゴシック" charset="0"/>
                <a:sym typeface="Symbol" charset="0"/>
              </a:rPr>
              <a:t>Introduction to Protein Flexibility</a:t>
            </a:r>
          </a:p>
          <a:p>
            <a:pPr algn="ctr" defTabSz="914400" eaLnBrk="0" fontAlgn="base" hangingPunct="0">
              <a:spcBef>
                <a:spcPct val="25000"/>
              </a:spcBef>
              <a:spcAft>
                <a:spcPct val="0"/>
              </a:spcAft>
            </a:pPr>
            <a:r>
              <a:rPr lang="en-US" sz="2000" b="1">
                <a:solidFill>
                  <a:srgbClr val="FFFF00"/>
                </a:solidFill>
                <a:latin typeface="Arial" charset="0"/>
                <a:ea typeface="ＭＳ Ｐゴシック" charset="0"/>
                <a:sym typeface="Symbol" charset="0"/>
              </a:rPr>
              <a:t>Example of Protein Motion</a:t>
            </a:r>
            <a:endParaRPr lang="en-US" sz="2000" b="1">
              <a:solidFill>
                <a:srgbClr val="FFFF00"/>
              </a:solidFill>
              <a:latin typeface="Arial" charset="0"/>
              <a:ea typeface="ＭＳ Ｐゴシック" charset="0"/>
            </a:endParaRPr>
          </a:p>
        </p:txBody>
      </p:sp>
      <p:pic>
        <p:nvPicPr>
          <p:cNvPr id="211971" name="Picture 3" descr="sphere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300" y="1114425"/>
            <a:ext cx="7086600" cy="576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11972" name="Rectangle 4"/>
          <p:cNvSpPr>
            <a:spLocks noChangeArrowheads="1"/>
          </p:cNvSpPr>
          <p:nvPr/>
        </p:nvSpPr>
        <p:spPr bwMode="auto">
          <a:xfrm>
            <a:off x="0" y="1028700"/>
            <a:ext cx="2946400" cy="58293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1973" name="Text Box 5"/>
          <p:cNvSpPr txBox="1">
            <a:spLocks noChangeArrowheads="1"/>
          </p:cNvSpPr>
          <p:nvPr/>
        </p:nvSpPr>
        <p:spPr bwMode="auto">
          <a:xfrm>
            <a:off x="266700" y="1270000"/>
            <a:ext cx="34671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8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Dihydrofolate reductase (</a:t>
            </a:r>
            <a:r>
              <a:rPr lang="en-US" sz="2800" b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DHFR</a:t>
            </a:r>
            <a:r>
              <a:rPr lang="en-US" sz="28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)</a:t>
            </a:r>
            <a:endParaRPr lang="en-US" sz="2400">
              <a:solidFill>
                <a:srgbClr val="FF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211974" name="Text Box 6"/>
          <p:cNvSpPr txBox="1">
            <a:spLocks noChangeArrowheads="1"/>
          </p:cNvSpPr>
          <p:nvPr/>
        </p:nvSpPr>
        <p:spPr bwMode="auto">
          <a:xfrm>
            <a:off x="431800" y="2565400"/>
            <a:ext cx="2501900" cy="3168650"/>
          </a:xfrm>
          <a:prstGeom prst="rect">
            <a:avLst/>
          </a:prstGeom>
          <a:noFill/>
          <a:ln w="28575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00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Proteins are not rigid bodies.</a:t>
            </a:r>
            <a:r>
              <a:rPr lang="en-US" sz="2000"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</a:rPr>
              <a:t> They are flexible and have many types of motions from small amplitude vibrations to large scale conformational rearrangements to folding/unfolding.</a:t>
            </a:r>
            <a:endParaRPr lang="en-US" sz="20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1975" name="Text Box 7"/>
          <p:cNvSpPr txBox="1">
            <a:spLocks noChangeArrowheads="1"/>
          </p:cNvSpPr>
          <p:nvPr/>
        </p:nvSpPr>
        <p:spPr bwMode="auto">
          <a:xfrm>
            <a:off x="758825" y="6072188"/>
            <a:ext cx="27130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Animation from M.F. Thorpe</a:t>
            </a:r>
          </a:p>
        </p:txBody>
      </p:sp>
    </p:spTree>
    <p:extLst>
      <p:ext uri="{BB962C8B-B14F-4D97-AF65-F5344CB8AC3E}">
        <p14:creationId xmlns:p14="http://schemas.microsoft.com/office/powerpoint/2010/main" val="1999498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952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15000"/>
              </a:spcBef>
              <a:defRPr/>
            </a:pPr>
            <a:r>
              <a:rPr lang="en-US" sz="2400" b="1" dirty="0">
                <a:solidFill>
                  <a:schemeClr val="bg1"/>
                </a:solidFill>
                <a:latin typeface="Arial"/>
                <a:cs typeface="Arial"/>
                <a:sym typeface="Symbol" charset="0"/>
              </a:rPr>
              <a:t>Protein Thermodynamic Stability</a:t>
            </a:r>
          </a:p>
          <a:p>
            <a:pPr algn="ctr">
              <a:spcBef>
                <a:spcPct val="25000"/>
              </a:spcBef>
              <a:defRPr/>
            </a:pPr>
            <a:r>
              <a:rPr lang="en-US" sz="2000" b="1" dirty="0">
                <a:solidFill>
                  <a:srgbClr val="FFFF00"/>
                </a:solidFill>
                <a:latin typeface="Arial"/>
                <a:cs typeface="Arial"/>
                <a:sym typeface="Symbol" charset="0"/>
              </a:rPr>
              <a:t>Dependence on thermodynamic/solvent conditions and sequence</a:t>
            </a:r>
            <a:endParaRPr lang="en-US" sz="2000" b="1" dirty="0">
              <a:solidFill>
                <a:srgbClr val="FFFF00"/>
              </a:solidFill>
              <a:latin typeface="Arial"/>
              <a:cs typeface="Arial"/>
            </a:endParaRP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1633538"/>
            <a:ext cx="3092450" cy="219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4816475" y="1165225"/>
            <a:ext cx="374974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600" b="1" dirty="0">
                <a:solidFill>
                  <a:srgbClr val="0000FF"/>
                </a:solidFill>
              </a:rPr>
              <a:t>[co-solute] induced denaturation </a:t>
            </a:r>
          </a:p>
          <a:p>
            <a:pPr eaLnBrk="1" hangingPunct="1">
              <a:defRPr/>
            </a:pPr>
            <a:r>
              <a:rPr lang="en-GB" sz="1200" b="1" dirty="0">
                <a:solidFill>
                  <a:srgbClr val="800000"/>
                </a:solidFill>
              </a:rPr>
              <a:t>G. </a:t>
            </a:r>
            <a:r>
              <a:rPr lang="en-GB" sz="1200" b="1" dirty="0" err="1">
                <a:solidFill>
                  <a:srgbClr val="800000"/>
                </a:solidFill>
              </a:rPr>
              <a:t>Pappenberger</a:t>
            </a:r>
            <a:r>
              <a:rPr lang="en-GB" sz="1200" b="1" dirty="0">
                <a:solidFill>
                  <a:srgbClr val="800000"/>
                </a:solidFill>
              </a:rPr>
              <a:t>, Nature: </a:t>
            </a:r>
            <a:r>
              <a:rPr lang="en-GB" sz="1200" b="1" dirty="0" err="1">
                <a:solidFill>
                  <a:srgbClr val="800000"/>
                </a:solidFill>
              </a:rPr>
              <a:t>Struct</a:t>
            </a:r>
            <a:r>
              <a:rPr lang="en-GB" sz="1200" b="1" dirty="0">
                <a:solidFill>
                  <a:srgbClr val="800000"/>
                </a:solidFill>
              </a:rPr>
              <a:t>. Biol. 8, 452-458 (2001)</a:t>
            </a:r>
            <a:endParaRPr lang="en-US" sz="1200" b="1" dirty="0">
              <a:solidFill>
                <a:srgbClr val="800000"/>
              </a:solidFill>
            </a:endParaRPr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" y="4305300"/>
            <a:ext cx="3455988" cy="245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4213225" y="4922838"/>
            <a:ext cx="1441450" cy="155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1" hangingPunct="1">
              <a:defRPr/>
            </a:pPr>
            <a:r>
              <a:rPr lang="en-GB" sz="1600" b="1" dirty="0">
                <a:solidFill>
                  <a:srgbClr val="0000FF"/>
                </a:solidFill>
              </a:rPr>
              <a:t>pressure induced denaturation</a:t>
            </a:r>
          </a:p>
          <a:p>
            <a:pPr algn="r" eaLnBrk="1" hangingPunct="1">
              <a:defRPr/>
            </a:pPr>
            <a:r>
              <a:rPr lang="en-GB" sz="1200" b="1" dirty="0">
                <a:solidFill>
                  <a:srgbClr val="800000"/>
                </a:solidFill>
              </a:rPr>
              <a:t>Torrent</a:t>
            </a:r>
            <a:r>
              <a:rPr lang="en-GB" sz="1200" b="1" i="1" dirty="0">
                <a:solidFill>
                  <a:srgbClr val="800000"/>
                </a:solidFill>
              </a:rPr>
              <a:t>, et. al., Biochemistry</a:t>
            </a:r>
            <a:r>
              <a:rPr lang="en-GB" sz="1200" b="1" dirty="0">
                <a:solidFill>
                  <a:srgbClr val="800000"/>
                </a:solidFill>
              </a:rPr>
              <a:t>, 38, 15952-15961, (1999)</a:t>
            </a:r>
            <a:endParaRPr lang="en-US" sz="1200" b="1" dirty="0">
              <a:solidFill>
                <a:srgbClr val="800000"/>
              </a:solidFill>
            </a:endParaRPr>
          </a:p>
        </p:txBody>
      </p:sp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673225"/>
            <a:ext cx="2289175" cy="251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25"/>
          <p:cNvSpPr txBox="1">
            <a:spLocks noChangeArrowheads="1"/>
          </p:cNvSpPr>
          <p:nvPr/>
        </p:nvSpPr>
        <p:spPr bwMode="auto">
          <a:xfrm>
            <a:off x="260350" y="1176338"/>
            <a:ext cx="319510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600" b="1" dirty="0">
                <a:solidFill>
                  <a:srgbClr val="0000FF"/>
                </a:solidFill>
              </a:rPr>
              <a:t>Temperature induced denaturation</a:t>
            </a:r>
            <a:endParaRPr lang="en-US" sz="1200" b="1" dirty="0">
              <a:solidFill>
                <a:srgbClr val="0000FF"/>
              </a:solidFill>
            </a:endParaRPr>
          </a:p>
          <a:p>
            <a:pPr eaLnBrk="1" hangingPunct="1">
              <a:defRPr/>
            </a:pPr>
            <a:r>
              <a:rPr lang="en-GB" sz="1200" b="1" dirty="0">
                <a:solidFill>
                  <a:srgbClr val="800000"/>
                </a:solidFill>
              </a:rPr>
              <a:t>R.M. Ballew, et al., PNAS 93 5759 (1996)</a:t>
            </a:r>
            <a:endParaRPr lang="en-US" sz="1200" b="1" dirty="0">
              <a:solidFill>
                <a:srgbClr val="800000"/>
              </a:solidFill>
            </a:endParaRPr>
          </a:p>
        </p:txBody>
      </p:sp>
      <p:pic>
        <p:nvPicPr>
          <p:cNvPr id="11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575" y="3960813"/>
            <a:ext cx="3017838" cy="271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2" name="Text Box 28"/>
          <p:cNvSpPr txBox="1">
            <a:spLocks noChangeArrowheads="1"/>
          </p:cNvSpPr>
          <p:nvPr/>
        </p:nvSpPr>
        <p:spPr bwMode="auto">
          <a:xfrm>
            <a:off x="1368425" y="4425950"/>
            <a:ext cx="1441450" cy="1128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GB" sz="1600" b="1" dirty="0">
                <a:solidFill>
                  <a:srgbClr val="0000FF"/>
                </a:solidFill>
              </a:rPr>
              <a:t>pH induced denaturation</a:t>
            </a:r>
          </a:p>
          <a:p>
            <a:pPr eaLnBrk="1" hangingPunct="1">
              <a:defRPr/>
            </a:pPr>
            <a:r>
              <a:rPr lang="en-GB" sz="1200" b="1" dirty="0">
                <a:solidFill>
                  <a:srgbClr val="800000"/>
                </a:solidFill>
              </a:rPr>
              <a:t>Spector and Raleigh. JMB. 276 479-489, (1998)</a:t>
            </a:r>
            <a:endParaRPr lang="en-US" sz="1200" b="1" dirty="0">
              <a:solidFill>
                <a:srgbClr val="800000"/>
              </a:solidFill>
            </a:endParaRPr>
          </a:p>
        </p:txBody>
      </p:sp>
      <p:grpSp>
        <p:nvGrpSpPr>
          <p:cNvPr id="13" name="Group 30"/>
          <p:cNvGrpSpPr>
            <a:grpSpLocks/>
          </p:cNvGrpSpPr>
          <p:nvPr/>
        </p:nvGrpSpPr>
        <p:grpSpPr bwMode="auto">
          <a:xfrm>
            <a:off x="3141663" y="2598738"/>
            <a:ext cx="4217987" cy="2427287"/>
            <a:chOff x="1979" y="1637"/>
            <a:chExt cx="2657" cy="1529"/>
          </a:xfrm>
        </p:grpSpPr>
        <p:sp>
          <p:nvSpPr>
            <p:cNvPr id="14" name="Line 29"/>
            <p:cNvSpPr>
              <a:spLocks noChangeShapeType="1"/>
            </p:cNvSpPr>
            <p:nvPr/>
          </p:nvSpPr>
          <p:spPr bwMode="auto">
            <a:xfrm flipV="1">
              <a:off x="1979" y="1637"/>
              <a:ext cx="2657" cy="1529"/>
            </a:xfrm>
            <a:prstGeom prst="line">
              <a:avLst/>
            </a:prstGeom>
            <a:noFill/>
            <a:ln w="31750">
              <a:solidFill>
                <a:srgbClr val="800000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5" name="Group 17"/>
            <p:cNvGrpSpPr>
              <a:grpSpLocks/>
            </p:cNvGrpSpPr>
            <p:nvPr/>
          </p:nvGrpSpPr>
          <p:grpSpPr bwMode="auto">
            <a:xfrm>
              <a:off x="2473" y="2267"/>
              <a:ext cx="1029" cy="664"/>
              <a:chOff x="2246" y="2202"/>
              <a:chExt cx="1029" cy="664"/>
            </a:xfrm>
          </p:grpSpPr>
          <p:sp>
            <p:nvSpPr>
              <p:cNvPr id="16" name="Oval 15"/>
              <p:cNvSpPr>
                <a:spLocks noChangeArrowheads="1"/>
              </p:cNvSpPr>
              <p:nvPr/>
            </p:nvSpPr>
            <p:spPr bwMode="auto">
              <a:xfrm>
                <a:off x="2246" y="2202"/>
                <a:ext cx="1029" cy="664"/>
              </a:xfrm>
              <a:prstGeom prst="ellipse">
                <a:avLst/>
              </a:prstGeom>
              <a:solidFill>
                <a:srgbClr val="FFFF99"/>
              </a:solidFill>
              <a:ln w="317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b="0"/>
              </a:p>
            </p:txBody>
          </p:sp>
          <p:sp>
            <p:nvSpPr>
              <p:cNvPr id="17" name="Text Box 16"/>
              <p:cNvSpPr txBox="1">
                <a:spLocks noChangeArrowheads="1"/>
              </p:cNvSpPr>
              <p:nvPr/>
            </p:nvSpPr>
            <p:spPr bwMode="auto">
              <a:xfrm>
                <a:off x="2269" y="2292"/>
                <a:ext cx="956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800">
                    <a:solidFill>
                      <a:srgbClr val="800000"/>
                    </a:solidFill>
                  </a:rPr>
                  <a:t>sequence</a:t>
                </a:r>
              </a:p>
              <a:p>
                <a:pPr algn="ctr"/>
                <a:r>
                  <a:rPr lang="en-US" sz="1800">
                    <a:solidFill>
                      <a:srgbClr val="800000"/>
                    </a:solidFill>
                  </a:rPr>
                  <a:t>dependence</a:t>
                </a:r>
              </a:p>
            </p:txBody>
          </p:sp>
        </p:grpSp>
      </p:grpSp>
      <p:sp>
        <p:nvSpPr>
          <p:cNvPr id="18" name="Text Box 31"/>
          <p:cNvSpPr txBox="1">
            <a:spLocks noChangeArrowheads="1"/>
          </p:cNvSpPr>
          <p:nvPr/>
        </p:nvSpPr>
        <p:spPr bwMode="auto">
          <a:xfrm>
            <a:off x="2852738" y="2154238"/>
            <a:ext cx="239077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/>
              <a:t>examples of how to denature a protein</a:t>
            </a:r>
            <a:endParaRPr lang="en-US" sz="1800" b="0"/>
          </a:p>
          <a:p>
            <a:pPr algn="ctr"/>
            <a:r>
              <a:rPr lang="en-US" sz="1600" b="0"/>
              <a:t>(randomly selected)</a:t>
            </a:r>
          </a:p>
        </p:txBody>
      </p:sp>
    </p:spTree>
    <p:extLst>
      <p:ext uri="{BB962C8B-B14F-4D97-AF65-F5344CB8AC3E}">
        <p14:creationId xmlns:p14="http://schemas.microsoft.com/office/powerpoint/2010/main" val="209512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-36991" y="0"/>
            <a:ext cx="9234931" cy="10668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Protein Function Paradigm</a:t>
            </a:r>
          </a:p>
          <a:p>
            <a:pPr algn="ctr" defTabSz="914400" fontAlgn="base">
              <a:spcBef>
                <a:spcPct val="2000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</a:rPr>
              <a:t>Use computational models to quantitatively describe nature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1693276" y="1387482"/>
            <a:ext cx="1774644" cy="2677656"/>
            <a:chOff x="752564" y="1434500"/>
            <a:chExt cx="1774644" cy="2677656"/>
          </a:xfrm>
        </p:grpSpPr>
        <p:sp>
          <p:nvSpPr>
            <p:cNvPr id="4" name="TextBox 3"/>
            <p:cNvSpPr txBox="1"/>
            <p:nvPr/>
          </p:nvSpPr>
          <p:spPr>
            <a:xfrm>
              <a:off x="752564" y="1434500"/>
              <a:ext cx="1774644" cy="2677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Sequence</a:t>
              </a:r>
            </a:p>
            <a:p>
              <a:pPr algn="ctr"/>
              <a:endParaRPr lang="en-US" sz="2400" b="1" dirty="0"/>
            </a:p>
            <a:p>
              <a:pPr algn="ctr"/>
              <a:endParaRPr lang="en-US" sz="2400" b="1" dirty="0"/>
            </a:p>
            <a:p>
              <a:pPr algn="ctr"/>
              <a:r>
                <a:rPr lang="en-US" sz="2400" b="1" dirty="0"/>
                <a:t>Structure</a:t>
              </a:r>
            </a:p>
            <a:p>
              <a:pPr algn="ctr"/>
              <a:endParaRPr lang="en-US" sz="2400" b="1" dirty="0"/>
            </a:p>
            <a:p>
              <a:pPr algn="ctr"/>
              <a:endParaRPr lang="en-US" sz="2400" b="1" dirty="0"/>
            </a:p>
            <a:p>
              <a:pPr algn="ctr"/>
              <a:r>
                <a:rPr lang="en-US" sz="2400" b="1" dirty="0"/>
                <a:t>FUNCTION</a:t>
              </a:r>
            </a:p>
          </p:txBody>
        </p:sp>
        <p:sp>
          <p:nvSpPr>
            <p:cNvPr id="10" name="Down Arrow 9"/>
            <p:cNvSpPr/>
            <p:nvPr/>
          </p:nvSpPr>
          <p:spPr bwMode="auto">
            <a:xfrm>
              <a:off x="1505136" y="3115936"/>
              <a:ext cx="232968" cy="470331"/>
            </a:xfrm>
            <a:prstGeom prst="downArrow">
              <a:avLst/>
            </a:prstGeom>
            <a:solidFill>
              <a:srgbClr val="FFFF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3" name="Down Arrow 22"/>
            <p:cNvSpPr/>
            <p:nvPr/>
          </p:nvSpPr>
          <p:spPr bwMode="auto">
            <a:xfrm>
              <a:off x="1505136" y="2034177"/>
              <a:ext cx="232968" cy="470331"/>
            </a:xfrm>
            <a:prstGeom prst="downArrow">
              <a:avLst/>
            </a:prstGeom>
            <a:solidFill>
              <a:srgbClr val="FFFF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538431" y="1387468"/>
            <a:ext cx="2225080" cy="4893647"/>
            <a:chOff x="6373320" y="1434500"/>
            <a:chExt cx="2225080" cy="4893647"/>
          </a:xfrm>
        </p:grpSpPr>
        <p:grpSp>
          <p:nvGrpSpPr>
            <p:cNvPr id="25" name="Group 24"/>
            <p:cNvGrpSpPr/>
            <p:nvPr/>
          </p:nvGrpSpPr>
          <p:grpSpPr>
            <a:xfrm>
              <a:off x="6373320" y="1434500"/>
              <a:ext cx="1774644" cy="4893647"/>
              <a:chOff x="6373320" y="1434500"/>
              <a:chExt cx="1774644" cy="4893647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373320" y="1434500"/>
                <a:ext cx="1774644" cy="48936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 dirty="0"/>
                  <a:t>Sequence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r>
                  <a:rPr lang="en-US" sz="2400" b="1" dirty="0"/>
                  <a:t>Structure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r>
                  <a:rPr lang="en-US" sz="2400" b="1" dirty="0">
                    <a:solidFill>
                      <a:srgbClr val="0B622E"/>
                    </a:solidFill>
                  </a:rPr>
                  <a:t>Flexibility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r>
                  <a:rPr lang="en-US" sz="2400" b="1" dirty="0">
                    <a:solidFill>
                      <a:srgbClr val="0000FF"/>
                    </a:solidFill>
                  </a:rPr>
                  <a:t>Dynamics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r>
                  <a:rPr lang="en-US" sz="2400" b="1" dirty="0"/>
                  <a:t>FUNCTION</a:t>
                </a:r>
              </a:p>
            </p:txBody>
          </p:sp>
          <p:sp>
            <p:nvSpPr>
              <p:cNvPr id="9" name="Down Arrow 8"/>
              <p:cNvSpPr/>
              <p:nvPr/>
            </p:nvSpPr>
            <p:spPr bwMode="auto">
              <a:xfrm>
                <a:off x="7137640" y="3115936"/>
                <a:ext cx="232968" cy="470331"/>
              </a:xfrm>
              <a:prstGeom prst="downArrow">
                <a:avLst/>
              </a:prstGeom>
              <a:solidFill>
                <a:srgbClr val="FFFF00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4" name="Down Arrow 13"/>
              <p:cNvSpPr/>
              <p:nvPr/>
            </p:nvSpPr>
            <p:spPr bwMode="auto">
              <a:xfrm>
                <a:off x="7137640" y="4246322"/>
                <a:ext cx="232968" cy="470331"/>
              </a:xfrm>
              <a:prstGeom prst="downArrow">
                <a:avLst/>
              </a:prstGeom>
              <a:solidFill>
                <a:srgbClr val="FFFF00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" name="Down Arrow 17"/>
              <p:cNvSpPr/>
              <p:nvPr/>
            </p:nvSpPr>
            <p:spPr bwMode="auto">
              <a:xfrm>
                <a:off x="7137640" y="5354317"/>
                <a:ext cx="232968" cy="470331"/>
              </a:xfrm>
              <a:prstGeom prst="downArrow">
                <a:avLst/>
              </a:prstGeom>
              <a:solidFill>
                <a:srgbClr val="FFFF00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2" name="Down Arrow 21"/>
              <p:cNvSpPr/>
              <p:nvPr/>
            </p:nvSpPr>
            <p:spPr bwMode="auto">
              <a:xfrm>
                <a:off x="7137640" y="2034177"/>
                <a:ext cx="232968" cy="470331"/>
              </a:xfrm>
              <a:prstGeom prst="downArrow">
                <a:avLst/>
              </a:prstGeom>
              <a:solidFill>
                <a:srgbClr val="800000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7490404" y="206945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00000"/>
                  </a:solidFill>
                </a:rPr>
                <a:t>Stability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 rot="16200000">
            <a:off x="-1199407" y="3339339"/>
            <a:ext cx="410741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A61ECD"/>
                </a:solidFill>
              </a:rPr>
              <a:t>Biology perspective</a:t>
            </a:r>
          </a:p>
        </p:txBody>
      </p:sp>
      <p:sp>
        <p:nvSpPr>
          <p:cNvPr id="30" name="TextBox 29"/>
          <p:cNvSpPr txBox="1"/>
          <p:nvPr/>
        </p:nvSpPr>
        <p:spPr>
          <a:xfrm rot="5400000">
            <a:off x="6220449" y="3421658"/>
            <a:ext cx="415410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A61ECD"/>
                </a:solidFill>
              </a:rPr>
              <a:t>Physics perspective</a:t>
            </a:r>
          </a:p>
        </p:txBody>
      </p:sp>
    </p:spTree>
    <p:extLst>
      <p:ext uri="{BB962C8B-B14F-4D97-AF65-F5344CB8AC3E}">
        <p14:creationId xmlns:p14="http://schemas.microsoft.com/office/powerpoint/2010/main" val="58244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8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08" name="Group 4"/>
          <p:cNvGrpSpPr>
            <a:grpSpLocks/>
          </p:cNvGrpSpPr>
          <p:nvPr/>
        </p:nvGrpSpPr>
        <p:grpSpPr bwMode="auto">
          <a:xfrm>
            <a:off x="454025" y="4546614"/>
            <a:ext cx="8609013" cy="893761"/>
            <a:chOff x="286" y="2627"/>
            <a:chExt cx="5423" cy="563"/>
          </a:xfrm>
        </p:grpSpPr>
        <p:sp>
          <p:nvSpPr>
            <p:cNvPr id="47109" name="Text Box 5"/>
            <p:cNvSpPr txBox="1">
              <a:spLocks noChangeArrowheads="1"/>
            </p:cNvSpPr>
            <p:nvPr/>
          </p:nvSpPr>
          <p:spPr bwMode="auto">
            <a:xfrm>
              <a:off x="2038" y="2627"/>
              <a:ext cx="17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Big Picture Goals</a:t>
              </a:r>
            </a:p>
          </p:txBody>
        </p:sp>
        <p:sp>
          <p:nvSpPr>
            <p:cNvPr id="47110" name="Text Box 6"/>
            <p:cNvSpPr txBox="1">
              <a:spLocks noChangeArrowheads="1"/>
            </p:cNvSpPr>
            <p:nvPr/>
          </p:nvSpPr>
          <p:spPr bwMode="auto">
            <a:xfrm>
              <a:off x="286" y="2959"/>
              <a:ext cx="542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Understand relationships between protein structure, flexibility, stability and function </a:t>
              </a:r>
            </a:p>
          </p:txBody>
        </p:sp>
      </p:grp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454025" y="5505469"/>
            <a:ext cx="79359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Develop models to facilitate computational targeted-drug design predictions  </a:t>
            </a:r>
          </a:p>
        </p:txBody>
      </p:sp>
      <p:sp>
        <p:nvSpPr>
          <p:cNvPr id="47112" name="Text Box 8"/>
          <p:cNvSpPr txBox="1">
            <a:spLocks noChangeArrowheads="1"/>
          </p:cNvSpPr>
          <p:nvPr/>
        </p:nvSpPr>
        <p:spPr bwMode="auto">
          <a:xfrm>
            <a:off x="454025" y="5937269"/>
            <a:ext cx="84518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Design high efficiency enzyme catalysts for specified environmental conditions</a:t>
            </a:r>
          </a:p>
        </p:txBody>
      </p:sp>
      <p:grpSp>
        <p:nvGrpSpPr>
          <p:cNvPr id="47113" name="Group 9"/>
          <p:cNvGrpSpPr>
            <a:grpSpLocks/>
          </p:cNvGrpSpPr>
          <p:nvPr/>
        </p:nvGrpSpPr>
        <p:grpSpPr bwMode="auto">
          <a:xfrm>
            <a:off x="3146425" y="1663963"/>
            <a:ext cx="5688013" cy="2668587"/>
            <a:chOff x="1982" y="863"/>
            <a:chExt cx="3583" cy="1681"/>
          </a:xfrm>
        </p:grpSpPr>
        <p:grpSp>
          <p:nvGrpSpPr>
            <p:cNvPr id="47114" name="Group 10"/>
            <p:cNvGrpSpPr>
              <a:grpSpLocks/>
            </p:cNvGrpSpPr>
            <p:nvPr/>
          </p:nvGrpSpPr>
          <p:grpSpPr bwMode="auto">
            <a:xfrm>
              <a:off x="1982" y="863"/>
              <a:ext cx="1796" cy="1681"/>
              <a:chOff x="2246" y="719"/>
              <a:chExt cx="1796" cy="1681"/>
            </a:xfrm>
          </p:grpSpPr>
          <p:sp>
            <p:nvSpPr>
              <p:cNvPr id="47115" name="Line 11"/>
              <p:cNvSpPr>
                <a:spLocks noChangeShapeType="1"/>
              </p:cNvSpPr>
              <p:nvPr/>
            </p:nvSpPr>
            <p:spPr bwMode="auto">
              <a:xfrm flipV="1">
                <a:off x="2592" y="824"/>
                <a:ext cx="0" cy="15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47116" name="Text Box 12"/>
              <p:cNvSpPr txBox="1">
                <a:spLocks noChangeArrowheads="1"/>
              </p:cNvSpPr>
              <p:nvPr/>
            </p:nvSpPr>
            <p:spPr bwMode="auto">
              <a:xfrm>
                <a:off x="3838" y="1767"/>
                <a:ext cx="204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b="1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rPr>
                  <a:t>T</a:t>
                </a:r>
              </a:p>
            </p:txBody>
          </p:sp>
          <p:sp>
            <p:nvSpPr>
              <p:cNvPr id="47117" name="Text Box 13"/>
              <p:cNvSpPr txBox="1">
                <a:spLocks noChangeArrowheads="1"/>
              </p:cNvSpPr>
              <p:nvPr/>
            </p:nvSpPr>
            <p:spPr bwMode="auto">
              <a:xfrm>
                <a:off x="2246" y="719"/>
                <a:ext cx="30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b="1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rPr>
                  <a:t>pH</a:t>
                </a:r>
              </a:p>
            </p:txBody>
          </p:sp>
          <p:sp>
            <p:nvSpPr>
              <p:cNvPr id="47118" name="Oval 14" descr="Light downward diagonal"/>
              <p:cNvSpPr>
                <a:spLocks noChangeArrowheads="1"/>
              </p:cNvSpPr>
              <p:nvPr/>
            </p:nvSpPr>
            <p:spPr bwMode="auto">
              <a:xfrm rot="-881261">
                <a:off x="2744" y="962"/>
                <a:ext cx="893" cy="1337"/>
              </a:xfrm>
              <a:prstGeom prst="ellipse">
                <a:avLst/>
              </a:prstGeom>
              <a:pattFill prst="ltDnDiag">
                <a:fgClr>
                  <a:schemeClr val="bg1"/>
                </a:fgClr>
                <a:bgClr>
                  <a:srgbClr val="FFCC00"/>
                </a:bgClr>
              </a:pattFill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47119" name="Line 15"/>
              <p:cNvSpPr>
                <a:spLocks noChangeShapeType="1"/>
              </p:cNvSpPr>
              <p:nvPr/>
            </p:nvSpPr>
            <p:spPr bwMode="auto">
              <a:xfrm rot="16200000" flipV="1">
                <a:off x="3152" y="960"/>
                <a:ext cx="0" cy="15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47120" name="Text Box 16"/>
              <p:cNvSpPr txBox="1">
                <a:spLocks noChangeArrowheads="1"/>
              </p:cNvSpPr>
              <p:nvPr/>
            </p:nvSpPr>
            <p:spPr bwMode="auto">
              <a:xfrm>
                <a:off x="2854" y="1094"/>
                <a:ext cx="536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rPr>
                  <a:t>Folded</a:t>
                </a:r>
              </a:p>
            </p:txBody>
          </p:sp>
        </p:grpSp>
        <p:sp>
          <p:nvSpPr>
            <p:cNvPr id="47121" name="Freeform 17"/>
            <p:cNvSpPr>
              <a:spLocks/>
            </p:cNvSpPr>
            <p:nvPr/>
          </p:nvSpPr>
          <p:spPr bwMode="auto">
            <a:xfrm>
              <a:off x="3248" y="1160"/>
              <a:ext cx="568" cy="208"/>
            </a:xfrm>
            <a:custGeom>
              <a:avLst/>
              <a:gdLst>
                <a:gd name="T0" fmla="*/ 0 w 336"/>
                <a:gd name="T1" fmla="*/ 304 h 304"/>
                <a:gd name="T2" fmla="*/ 160 w 336"/>
                <a:gd name="T3" fmla="*/ 240 h 304"/>
                <a:gd name="T4" fmla="*/ 160 w 336"/>
                <a:gd name="T5" fmla="*/ 56 h 304"/>
                <a:gd name="T6" fmla="*/ 336 w 336"/>
                <a:gd name="T7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" h="304">
                  <a:moveTo>
                    <a:pt x="0" y="304"/>
                  </a:moveTo>
                  <a:cubicBezTo>
                    <a:pt x="66" y="292"/>
                    <a:pt x="133" y="281"/>
                    <a:pt x="160" y="240"/>
                  </a:cubicBezTo>
                  <a:cubicBezTo>
                    <a:pt x="187" y="199"/>
                    <a:pt x="131" y="96"/>
                    <a:pt x="160" y="56"/>
                  </a:cubicBezTo>
                  <a:cubicBezTo>
                    <a:pt x="189" y="16"/>
                    <a:pt x="303" y="9"/>
                    <a:pt x="336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 type="stealth" w="lg" len="med"/>
              <a:tailEnd type="stealth" w="lg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7122" name="Text Box 18"/>
            <p:cNvSpPr txBox="1">
              <a:spLocks noChangeArrowheads="1"/>
            </p:cNvSpPr>
            <p:nvPr/>
          </p:nvSpPr>
          <p:spPr bwMode="auto">
            <a:xfrm>
              <a:off x="3830" y="991"/>
              <a:ext cx="1735" cy="1298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177800" indent="-1778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2921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00000"/>
                  </a:solidFill>
                </a:rPr>
                <a:t>Phase boundary line </a:t>
              </a: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800">
                  <a:solidFill>
                    <a:srgbClr val="000000"/>
                  </a:solidFill>
                </a:rPr>
                <a:t>depending on:</a:t>
              </a:r>
            </a:p>
            <a:p>
              <a:pPr lvl="1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800">
                  <a:solidFill>
                    <a:srgbClr val="000000"/>
                  </a:solidFill>
                  <a:cs typeface="ＭＳ Ｐゴシック" charset="0"/>
                </a:rPr>
                <a:t>sequence</a:t>
              </a:r>
            </a:p>
            <a:p>
              <a:pPr lvl="1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800">
                  <a:solidFill>
                    <a:srgbClr val="000000"/>
                  </a:solidFill>
                  <a:cs typeface="ＭＳ Ｐゴシック" charset="0"/>
                </a:rPr>
                <a:t>bound ligand</a:t>
              </a:r>
            </a:p>
            <a:p>
              <a:pPr lvl="1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800">
                  <a:solidFill>
                    <a:srgbClr val="000000"/>
                  </a:solidFill>
                  <a:cs typeface="ＭＳ Ｐゴシック" charset="0"/>
                </a:rPr>
                <a:t>denaturant</a:t>
              </a:r>
            </a:p>
            <a:p>
              <a:pPr lvl="1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800">
                  <a:solidFill>
                    <a:srgbClr val="000000"/>
                  </a:solidFill>
                  <a:cs typeface="ＭＳ Ｐゴシック" charset="0"/>
                </a:rPr>
                <a:t>pressure</a:t>
              </a:r>
            </a:p>
            <a:p>
              <a:pPr lvl="1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800">
                  <a:solidFill>
                    <a:srgbClr val="000000"/>
                  </a:solidFill>
                  <a:cs typeface="ＭＳ Ｐゴシック" charset="0"/>
                </a:rPr>
                <a:t>etc</a:t>
              </a:r>
            </a:p>
          </p:txBody>
        </p:sp>
      </p:grpSp>
      <p:sp>
        <p:nvSpPr>
          <p:cNvPr id="47123" name="Text Box 19"/>
          <p:cNvSpPr txBox="1">
            <a:spLocks noChangeArrowheads="1"/>
          </p:cNvSpPr>
          <p:nvPr/>
        </p:nvSpPr>
        <p:spPr bwMode="auto">
          <a:xfrm>
            <a:off x="4022725" y="1300861"/>
            <a:ext cx="1301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schematic</a:t>
            </a:r>
          </a:p>
        </p:txBody>
      </p:sp>
      <p:grpSp>
        <p:nvGrpSpPr>
          <p:cNvPr id="47124" name="Group 20"/>
          <p:cNvGrpSpPr>
            <a:grpSpLocks/>
          </p:cNvGrpSpPr>
          <p:nvPr/>
        </p:nvGrpSpPr>
        <p:grpSpPr bwMode="auto">
          <a:xfrm>
            <a:off x="822325" y="1867163"/>
            <a:ext cx="3976688" cy="2060575"/>
            <a:chOff x="518" y="991"/>
            <a:chExt cx="2505" cy="1298"/>
          </a:xfrm>
        </p:grpSpPr>
        <p:sp>
          <p:nvSpPr>
            <p:cNvPr id="47125" name="Freeform 21"/>
            <p:cNvSpPr>
              <a:spLocks/>
            </p:cNvSpPr>
            <p:nvPr/>
          </p:nvSpPr>
          <p:spPr bwMode="auto">
            <a:xfrm rot="10800000" flipV="1">
              <a:off x="1936" y="1368"/>
              <a:ext cx="872" cy="272"/>
            </a:xfrm>
            <a:custGeom>
              <a:avLst/>
              <a:gdLst>
                <a:gd name="T0" fmla="*/ 0 w 336"/>
                <a:gd name="T1" fmla="*/ 304 h 304"/>
                <a:gd name="T2" fmla="*/ 160 w 336"/>
                <a:gd name="T3" fmla="*/ 240 h 304"/>
                <a:gd name="T4" fmla="*/ 160 w 336"/>
                <a:gd name="T5" fmla="*/ 56 h 304"/>
                <a:gd name="T6" fmla="*/ 336 w 336"/>
                <a:gd name="T7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" h="304">
                  <a:moveTo>
                    <a:pt x="0" y="304"/>
                  </a:moveTo>
                  <a:cubicBezTo>
                    <a:pt x="66" y="292"/>
                    <a:pt x="133" y="281"/>
                    <a:pt x="160" y="240"/>
                  </a:cubicBezTo>
                  <a:cubicBezTo>
                    <a:pt x="187" y="199"/>
                    <a:pt x="131" y="96"/>
                    <a:pt x="160" y="56"/>
                  </a:cubicBezTo>
                  <a:cubicBezTo>
                    <a:pt x="189" y="16"/>
                    <a:pt x="303" y="9"/>
                    <a:pt x="336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 type="stealth" w="lg" len="med"/>
              <a:tailEnd type="stealth" w="lg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7126" name="Text Box 22"/>
            <p:cNvSpPr txBox="1">
              <a:spLocks noChangeArrowheads="1"/>
            </p:cNvSpPr>
            <p:nvPr/>
          </p:nvSpPr>
          <p:spPr bwMode="auto">
            <a:xfrm>
              <a:off x="518" y="991"/>
              <a:ext cx="1397" cy="1298"/>
            </a:xfrm>
            <a:prstGeom prst="rect">
              <a:avLst/>
            </a:prstGeom>
            <a:noFill/>
            <a:ln w="158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177800" indent="-1778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2921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FF0000"/>
                  </a:solidFill>
                </a:rPr>
                <a:t>Optimal function</a:t>
              </a: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800">
                  <a:solidFill>
                    <a:srgbClr val="000000"/>
                  </a:solidFill>
                </a:rPr>
                <a:t>depending on:</a:t>
              </a:r>
            </a:p>
            <a:p>
              <a:pPr lvl="1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800">
                  <a:solidFill>
                    <a:srgbClr val="000000"/>
                  </a:solidFill>
                  <a:cs typeface="ＭＳ Ｐゴシック" charset="0"/>
                </a:rPr>
                <a:t>sequence</a:t>
              </a:r>
            </a:p>
            <a:p>
              <a:pPr lvl="1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800">
                  <a:solidFill>
                    <a:srgbClr val="000000"/>
                  </a:solidFill>
                  <a:cs typeface="ＭＳ Ｐゴシック" charset="0"/>
                </a:rPr>
                <a:t>recognition site</a:t>
              </a:r>
            </a:p>
            <a:p>
              <a:pPr lvl="1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800">
                  <a:solidFill>
                    <a:srgbClr val="000000"/>
                  </a:solidFill>
                  <a:cs typeface="ＭＳ Ｐゴシック" charset="0"/>
                </a:rPr>
                <a:t>denaturant</a:t>
              </a:r>
            </a:p>
            <a:p>
              <a:pPr lvl="1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800">
                  <a:solidFill>
                    <a:srgbClr val="000000"/>
                  </a:solidFill>
                  <a:cs typeface="ＭＳ Ｐゴシック" charset="0"/>
                </a:rPr>
                <a:t>pressure</a:t>
              </a:r>
            </a:p>
            <a:p>
              <a:pPr lvl="1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800">
                  <a:solidFill>
                    <a:srgbClr val="000000"/>
                  </a:solidFill>
                  <a:cs typeface="ＭＳ Ｐゴシック" charset="0"/>
                </a:rPr>
                <a:t>etc</a:t>
              </a:r>
            </a:p>
          </p:txBody>
        </p:sp>
        <p:sp>
          <p:nvSpPr>
            <p:cNvPr id="47127" name="AutoShape 23"/>
            <p:cNvSpPr>
              <a:spLocks noChangeArrowheads="1"/>
            </p:cNvSpPr>
            <p:nvPr/>
          </p:nvSpPr>
          <p:spPr bwMode="auto">
            <a:xfrm rot="2567845">
              <a:off x="2703" y="1496"/>
              <a:ext cx="320" cy="670"/>
            </a:xfrm>
            <a:prstGeom prst="moon">
              <a:avLst>
                <a:gd name="adj" fmla="val 50000"/>
              </a:avLst>
            </a:prstGeom>
            <a:solidFill>
              <a:srgbClr val="FF0000">
                <a:alpha val="67000"/>
              </a:srgbClr>
            </a:solidFill>
            <a:ln w="254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7128" name="Rectangle 24"/>
          <p:cNvSpPr>
            <a:spLocks noChangeArrowheads="1"/>
          </p:cNvSpPr>
          <p:nvPr/>
        </p:nvSpPr>
        <p:spPr bwMode="auto">
          <a:xfrm>
            <a:off x="0" y="0"/>
            <a:ext cx="9144000" cy="11557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defTabSz="914400" eaLnBrk="0" fontAlgn="base" hangingPunct="0">
              <a:spcBef>
                <a:spcPct val="15000"/>
              </a:spcBef>
              <a:spcAft>
                <a:spcPct val="0"/>
              </a:spcAft>
            </a:pPr>
            <a:r>
              <a:rPr lang="en-US" sz="2800" b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Computational Biology</a:t>
            </a:r>
          </a:p>
          <a:p>
            <a:pPr algn="ctr" defTabSz="914400" eaLnBrk="0" fontAlgn="base" hangingPunct="0">
              <a:spcBef>
                <a:spcPct val="25000"/>
              </a:spcBef>
              <a:spcAft>
                <a:spcPct val="0"/>
              </a:spcAft>
            </a:pPr>
            <a:r>
              <a:rPr lang="en-US" sz="2000" b="1"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Theoretical Modeling + Computational Methods = Predictions </a:t>
            </a:r>
            <a:endParaRPr lang="en-US" sz="2000" b="1">
              <a:solidFill>
                <a:srgbClr val="FFFF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380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11" grpId="0"/>
      <p:bldP spid="471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6"/>
          <p:cNvSpPr txBox="1">
            <a:spLocks noChangeArrowheads="1"/>
          </p:cNvSpPr>
          <p:nvPr/>
        </p:nvSpPr>
        <p:spPr bwMode="auto">
          <a:xfrm>
            <a:off x="1385888" y="3227388"/>
            <a:ext cx="9509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solidFill>
                  <a:srgbClr val="000099"/>
                </a:solidFill>
              </a:rPr>
              <a:t>Helix</a:t>
            </a:r>
          </a:p>
        </p:txBody>
      </p:sp>
      <p:grpSp>
        <p:nvGrpSpPr>
          <p:cNvPr id="4" name="Group 23"/>
          <p:cNvGrpSpPr>
            <a:grpSpLocks/>
          </p:cNvGrpSpPr>
          <p:nvPr/>
        </p:nvGrpSpPr>
        <p:grpSpPr bwMode="auto">
          <a:xfrm rot="2592825">
            <a:off x="2171700" y="1855788"/>
            <a:ext cx="1419225" cy="274637"/>
            <a:chOff x="1464" y="2678"/>
            <a:chExt cx="1678" cy="697"/>
          </a:xfrm>
        </p:grpSpPr>
        <p:sp>
          <p:nvSpPr>
            <p:cNvPr id="5" name="Freeform 24"/>
            <p:cNvSpPr>
              <a:spLocks/>
            </p:cNvSpPr>
            <p:nvPr/>
          </p:nvSpPr>
          <p:spPr bwMode="auto">
            <a:xfrm>
              <a:off x="1464" y="2693"/>
              <a:ext cx="612" cy="682"/>
            </a:xfrm>
            <a:custGeom>
              <a:avLst/>
              <a:gdLst>
                <a:gd name="T0" fmla="*/ 0 w 612"/>
                <a:gd name="T1" fmla="*/ 357 h 682"/>
                <a:gd name="T2" fmla="*/ 84 w 612"/>
                <a:gd name="T3" fmla="*/ 61 h 682"/>
                <a:gd name="T4" fmla="*/ 176 w 612"/>
                <a:gd name="T5" fmla="*/ 635 h 682"/>
                <a:gd name="T6" fmla="*/ 86 w 612"/>
                <a:gd name="T7" fmla="*/ 341 h 682"/>
                <a:gd name="T8" fmla="*/ 164 w 612"/>
                <a:gd name="T9" fmla="*/ 55 h 682"/>
                <a:gd name="T10" fmla="*/ 266 w 612"/>
                <a:gd name="T11" fmla="*/ 623 h 682"/>
                <a:gd name="T12" fmla="*/ 178 w 612"/>
                <a:gd name="T13" fmla="*/ 349 h 682"/>
                <a:gd name="T14" fmla="*/ 262 w 612"/>
                <a:gd name="T15" fmla="*/ 61 h 682"/>
                <a:gd name="T16" fmla="*/ 350 w 612"/>
                <a:gd name="T17" fmla="*/ 629 h 682"/>
                <a:gd name="T18" fmla="*/ 262 w 612"/>
                <a:gd name="T19" fmla="*/ 345 h 682"/>
                <a:gd name="T20" fmla="*/ 340 w 612"/>
                <a:gd name="T21" fmla="*/ 47 h 682"/>
                <a:gd name="T22" fmla="*/ 436 w 612"/>
                <a:gd name="T23" fmla="*/ 627 h 682"/>
                <a:gd name="T24" fmla="*/ 348 w 612"/>
                <a:gd name="T25" fmla="*/ 343 h 682"/>
                <a:gd name="T26" fmla="*/ 436 w 612"/>
                <a:gd name="T27" fmla="*/ 63 h 682"/>
                <a:gd name="T28" fmla="*/ 522 w 612"/>
                <a:gd name="T29" fmla="*/ 633 h 682"/>
                <a:gd name="T30" fmla="*/ 432 w 612"/>
                <a:gd name="T31" fmla="*/ 343 h 682"/>
                <a:gd name="T32" fmla="*/ 522 w 612"/>
                <a:gd name="T33" fmla="*/ 57 h 682"/>
                <a:gd name="T34" fmla="*/ 612 w 612"/>
                <a:gd name="T35" fmla="*/ 629 h 682"/>
                <a:gd name="T36" fmla="*/ 524 w 612"/>
                <a:gd name="T37" fmla="*/ 349 h 68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12"/>
                <a:gd name="T58" fmla="*/ 0 h 682"/>
                <a:gd name="T59" fmla="*/ 612 w 612"/>
                <a:gd name="T60" fmla="*/ 682 h 68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12" h="682">
                  <a:moveTo>
                    <a:pt x="0" y="357"/>
                  </a:moveTo>
                  <a:cubicBezTo>
                    <a:pt x="27" y="186"/>
                    <a:pt x="55" y="15"/>
                    <a:pt x="84" y="61"/>
                  </a:cubicBezTo>
                  <a:cubicBezTo>
                    <a:pt x="113" y="107"/>
                    <a:pt x="176" y="588"/>
                    <a:pt x="176" y="635"/>
                  </a:cubicBezTo>
                  <a:cubicBezTo>
                    <a:pt x="176" y="682"/>
                    <a:pt x="88" y="438"/>
                    <a:pt x="86" y="341"/>
                  </a:cubicBezTo>
                  <a:cubicBezTo>
                    <a:pt x="84" y="244"/>
                    <a:pt x="134" y="8"/>
                    <a:pt x="164" y="55"/>
                  </a:cubicBezTo>
                  <a:cubicBezTo>
                    <a:pt x="194" y="102"/>
                    <a:pt x="264" y="574"/>
                    <a:pt x="266" y="623"/>
                  </a:cubicBezTo>
                  <a:cubicBezTo>
                    <a:pt x="268" y="672"/>
                    <a:pt x="179" y="443"/>
                    <a:pt x="178" y="349"/>
                  </a:cubicBezTo>
                  <a:cubicBezTo>
                    <a:pt x="177" y="255"/>
                    <a:pt x="233" y="15"/>
                    <a:pt x="262" y="61"/>
                  </a:cubicBezTo>
                  <a:cubicBezTo>
                    <a:pt x="291" y="107"/>
                    <a:pt x="350" y="582"/>
                    <a:pt x="350" y="629"/>
                  </a:cubicBezTo>
                  <a:cubicBezTo>
                    <a:pt x="350" y="676"/>
                    <a:pt x="264" y="442"/>
                    <a:pt x="262" y="345"/>
                  </a:cubicBezTo>
                  <a:cubicBezTo>
                    <a:pt x="260" y="248"/>
                    <a:pt x="311" y="0"/>
                    <a:pt x="340" y="47"/>
                  </a:cubicBezTo>
                  <a:cubicBezTo>
                    <a:pt x="369" y="94"/>
                    <a:pt x="435" y="578"/>
                    <a:pt x="436" y="627"/>
                  </a:cubicBezTo>
                  <a:cubicBezTo>
                    <a:pt x="437" y="676"/>
                    <a:pt x="348" y="437"/>
                    <a:pt x="348" y="343"/>
                  </a:cubicBezTo>
                  <a:cubicBezTo>
                    <a:pt x="348" y="249"/>
                    <a:pt x="407" y="15"/>
                    <a:pt x="436" y="63"/>
                  </a:cubicBezTo>
                  <a:cubicBezTo>
                    <a:pt x="465" y="111"/>
                    <a:pt x="523" y="586"/>
                    <a:pt x="522" y="633"/>
                  </a:cubicBezTo>
                  <a:cubicBezTo>
                    <a:pt x="521" y="680"/>
                    <a:pt x="432" y="439"/>
                    <a:pt x="432" y="343"/>
                  </a:cubicBezTo>
                  <a:cubicBezTo>
                    <a:pt x="432" y="247"/>
                    <a:pt x="492" y="9"/>
                    <a:pt x="522" y="57"/>
                  </a:cubicBezTo>
                  <a:cubicBezTo>
                    <a:pt x="552" y="105"/>
                    <a:pt x="612" y="580"/>
                    <a:pt x="612" y="629"/>
                  </a:cubicBezTo>
                  <a:cubicBezTo>
                    <a:pt x="612" y="678"/>
                    <a:pt x="568" y="513"/>
                    <a:pt x="524" y="349"/>
                  </a:cubicBezTo>
                </a:path>
              </a:pathLst>
            </a:custGeom>
            <a:noFill/>
            <a:ln w="9525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25"/>
            <p:cNvSpPr>
              <a:spLocks/>
            </p:cNvSpPr>
            <p:nvPr/>
          </p:nvSpPr>
          <p:spPr bwMode="auto">
            <a:xfrm>
              <a:off x="1993" y="2678"/>
              <a:ext cx="612" cy="682"/>
            </a:xfrm>
            <a:custGeom>
              <a:avLst/>
              <a:gdLst>
                <a:gd name="T0" fmla="*/ 0 w 612"/>
                <a:gd name="T1" fmla="*/ 357 h 682"/>
                <a:gd name="T2" fmla="*/ 84 w 612"/>
                <a:gd name="T3" fmla="*/ 61 h 682"/>
                <a:gd name="T4" fmla="*/ 176 w 612"/>
                <a:gd name="T5" fmla="*/ 635 h 682"/>
                <a:gd name="T6" fmla="*/ 86 w 612"/>
                <a:gd name="T7" fmla="*/ 341 h 682"/>
                <a:gd name="T8" fmla="*/ 164 w 612"/>
                <a:gd name="T9" fmla="*/ 55 h 682"/>
                <a:gd name="T10" fmla="*/ 266 w 612"/>
                <a:gd name="T11" fmla="*/ 623 h 682"/>
                <a:gd name="T12" fmla="*/ 178 w 612"/>
                <a:gd name="T13" fmla="*/ 349 h 682"/>
                <a:gd name="T14" fmla="*/ 262 w 612"/>
                <a:gd name="T15" fmla="*/ 61 h 682"/>
                <a:gd name="T16" fmla="*/ 350 w 612"/>
                <a:gd name="T17" fmla="*/ 629 h 682"/>
                <a:gd name="T18" fmla="*/ 262 w 612"/>
                <a:gd name="T19" fmla="*/ 345 h 682"/>
                <a:gd name="T20" fmla="*/ 340 w 612"/>
                <a:gd name="T21" fmla="*/ 47 h 682"/>
                <a:gd name="T22" fmla="*/ 436 w 612"/>
                <a:gd name="T23" fmla="*/ 627 h 682"/>
                <a:gd name="T24" fmla="*/ 348 w 612"/>
                <a:gd name="T25" fmla="*/ 343 h 682"/>
                <a:gd name="T26" fmla="*/ 436 w 612"/>
                <a:gd name="T27" fmla="*/ 63 h 682"/>
                <a:gd name="T28" fmla="*/ 522 w 612"/>
                <a:gd name="T29" fmla="*/ 633 h 682"/>
                <a:gd name="T30" fmla="*/ 432 w 612"/>
                <a:gd name="T31" fmla="*/ 343 h 682"/>
                <a:gd name="T32" fmla="*/ 522 w 612"/>
                <a:gd name="T33" fmla="*/ 57 h 682"/>
                <a:gd name="T34" fmla="*/ 612 w 612"/>
                <a:gd name="T35" fmla="*/ 629 h 682"/>
                <a:gd name="T36" fmla="*/ 524 w 612"/>
                <a:gd name="T37" fmla="*/ 349 h 68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12"/>
                <a:gd name="T58" fmla="*/ 0 h 682"/>
                <a:gd name="T59" fmla="*/ 612 w 612"/>
                <a:gd name="T60" fmla="*/ 682 h 68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12" h="682">
                  <a:moveTo>
                    <a:pt x="0" y="357"/>
                  </a:moveTo>
                  <a:cubicBezTo>
                    <a:pt x="27" y="186"/>
                    <a:pt x="55" y="15"/>
                    <a:pt x="84" y="61"/>
                  </a:cubicBezTo>
                  <a:cubicBezTo>
                    <a:pt x="113" y="107"/>
                    <a:pt x="176" y="588"/>
                    <a:pt x="176" y="635"/>
                  </a:cubicBezTo>
                  <a:cubicBezTo>
                    <a:pt x="176" y="682"/>
                    <a:pt x="88" y="438"/>
                    <a:pt x="86" y="341"/>
                  </a:cubicBezTo>
                  <a:cubicBezTo>
                    <a:pt x="84" y="244"/>
                    <a:pt x="134" y="8"/>
                    <a:pt x="164" y="55"/>
                  </a:cubicBezTo>
                  <a:cubicBezTo>
                    <a:pt x="194" y="102"/>
                    <a:pt x="264" y="574"/>
                    <a:pt x="266" y="623"/>
                  </a:cubicBezTo>
                  <a:cubicBezTo>
                    <a:pt x="268" y="672"/>
                    <a:pt x="179" y="443"/>
                    <a:pt x="178" y="349"/>
                  </a:cubicBezTo>
                  <a:cubicBezTo>
                    <a:pt x="177" y="255"/>
                    <a:pt x="233" y="15"/>
                    <a:pt x="262" y="61"/>
                  </a:cubicBezTo>
                  <a:cubicBezTo>
                    <a:pt x="291" y="107"/>
                    <a:pt x="350" y="582"/>
                    <a:pt x="350" y="629"/>
                  </a:cubicBezTo>
                  <a:cubicBezTo>
                    <a:pt x="350" y="676"/>
                    <a:pt x="264" y="442"/>
                    <a:pt x="262" y="345"/>
                  </a:cubicBezTo>
                  <a:cubicBezTo>
                    <a:pt x="260" y="248"/>
                    <a:pt x="311" y="0"/>
                    <a:pt x="340" y="47"/>
                  </a:cubicBezTo>
                  <a:cubicBezTo>
                    <a:pt x="369" y="94"/>
                    <a:pt x="435" y="578"/>
                    <a:pt x="436" y="627"/>
                  </a:cubicBezTo>
                  <a:cubicBezTo>
                    <a:pt x="437" y="676"/>
                    <a:pt x="348" y="437"/>
                    <a:pt x="348" y="343"/>
                  </a:cubicBezTo>
                  <a:cubicBezTo>
                    <a:pt x="348" y="249"/>
                    <a:pt x="407" y="15"/>
                    <a:pt x="436" y="63"/>
                  </a:cubicBezTo>
                  <a:cubicBezTo>
                    <a:pt x="465" y="111"/>
                    <a:pt x="523" y="586"/>
                    <a:pt x="522" y="633"/>
                  </a:cubicBezTo>
                  <a:cubicBezTo>
                    <a:pt x="521" y="680"/>
                    <a:pt x="432" y="439"/>
                    <a:pt x="432" y="343"/>
                  </a:cubicBezTo>
                  <a:cubicBezTo>
                    <a:pt x="432" y="247"/>
                    <a:pt x="492" y="9"/>
                    <a:pt x="522" y="57"/>
                  </a:cubicBezTo>
                  <a:cubicBezTo>
                    <a:pt x="552" y="105"/>
                    <a:pt x="612" y="580"/>
                    <a:pt x="612" y="629"/>
                  </a:cubicBezTo>
                  <a:cubicBezTo>
                    <a:pt x="612" y="678"/>
                    <a:pt x="568" y="513"/>
                    <a:pt x="524" y="349"/>
                  </a:cubicBezTo>
                </a:path>
              </a:pathLst>
            </a:custGeom>
            <a:noFill/>
            <a:ln w="9525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auto">
            <a:xfrm>
              <a:off x="2530" y="2679"/>
              <a:ext cx="612" cy="682"/>
            </a:xfrm>
            <a:custGeom>
              <a:avLst/>
              <a:gdLst>
                <a:gd name="T0" fmla="*/ 0 w 612"/>
                <a:gd name="T1" fmla="*/ 357 h 682"/>
                <a:gd name="T2" fmla="*/ 84 w 612"/>
                <a:gd name="T3" fmla="*/ 61 h 682"/>
                <a:gd name="T4" fmla="*/ 176 w 612"/>
                <a:gd name="T5" fmla="*/ 635 h 682"/>
                <a:gd name="T6" fmla="*/ 86 w 612"/>
                <a:gd name="T7" fmla="*/ 341 h 682"/>
                <a:gd name="T8" fmla="*/ 164 w 612"/>
                <a:gd name="T9" fmla="*/ 55 h 682"/>
                <a:gd name="T10" fmla="*/ 266 w 612"/>
                <a:gd name="T11" fmla="*/ 623 h 682"/>
                <a:gd name="T12" fmla="*/ 178 w 612"/>
                <a:gd name="T13" fmla="*/ 349 h 682"/>
                <a:gd name="T14" fmla="*/ 262 w 612"/>
                <a:gd name="T15" fmla="*/ 61 h 682"/>
                <a:gd name="T16" fmla="*/ 350 w 612"/>
                <a:gd name="T17" fmla="*/ 629 h 682"/>
                <a:gd name="T18" fmla="*/ 262 w 612"/>
                <a:gd name="T19" fmla="*/ 345 h 682"/>
                <a:gd name="T20" fmla="*/ 340 w 612"/>
                <a:gd name="T21" fmla="*/ 47 h 682"/>
                <a:gd name="T22" fmla="*/ 436 w 612"/>
                <a:gd name="T23" fmla="*/ 627 h 682"/>
                <a:gd name="T24" fmla="*/ 348 w 612"/>
                <a:gd name="T25" fmla="*/ 343 h 682"/>
                <a:gd name="T26" fmla="*/ 436 w 612"/>
                <a:gd name="T27" fmla="*/ 63 h 682"/>
                <a:gd name="T28" fmla="*/ 522 w 612"/>
                <a:gd name="T29" fmla="*/ 633 h 682"/>
                <a:gd name="T30" fmla="*/ 432 w 612"/>
                <a:gd name="T31" fmla="*/ 343 h 682"/>
                <a:gd name="T32" fmla="*/ 522 w 612"/>
                <a:gd name="T33" fmla="*/ 57 h 682"/>
                <a:gd name="T34" fmla="*/ 612 w 612"/>
                <a:gd name="T35" fmla="*/ 629 h 682"/>
                <a:gd name="T36" fmla="*/ 524 w 612"/>
                <a:gd name="T37" fmla="*/ 349 h 68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12"/>
                <a:gd name="T58" fmla="*/ 0 h 682"/>
                <a:gd name="T59" fmla="*/ 612 w 612"/>
                <a:gd name="T60" fmla="*/ 682 h 68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12" h="682">
                  <a:moveTo>
                    <a:pt x="0" y="357"/>
                  </a:moveTo>
                  <a:cubicBezTo>
                    <a:pt x="27" y="186"/>
                    <a:pt x="55" y="15"/>
                    <a:pt x="84" y="61"/>
                  </a:cubicBezTo>
                  <a:cubicBezTo>
                    <a:pt x="113" y="107"/>
                    <a:pt x="176" y="588"/>
                    <a:pt x="176" y="635"/>
                  </a:cubicBezTo>
                  <a:cubicBezTo>
                    <a:pt x="176" y="682"/>
                    <a:pt x="88" y="438"/>
                    <a:pt x="86" y="341"/>
                  </a:cubicBezTo>
                  <a:cubicBezTo>
                    <a:pt x="84" y="244"/>
                    <a:pt x="134" y="8"/>
                    <a:pt x="164" y="55"/>
                  </a:cubicBezTo>
                  <a:cubicBezTo>
                    <a:pt x="194" y="102"/>
                    <a:pt x="264" y="574"/>
                    <a:pt x="266" y="623"/>
                  </a:cubicBezTo>
                  <a:cubicBezTo>
                    <a:pt x="268" y="672"/>
                    <a:pt x="179" y="443"/>
                    <a:pt x="178" y="349"/>
                  </a:cubicBezTo>
                  <a:cubicBezTo>
                    <a:pt x="177" y="255"/>
                    <a:pt x="233" y="15"/>
                    <a:pt x="262" y="61"/>
                  </a:cubicBezTo>
                  <a:cubicBezTo>
                    <a:pt x="291" y="107"/>
                    <a:pt x="350" y="582"/>
                    <a:pt x="350" y="629"/>
                  </a:cubicBezTo>
                  <a:cubicBezTo>
                    <a:pt x="350" y="676"/>
                    <a:pt x="264" y="442"/>
                    <a:pt x="262" y="345"/>
                  </a:cubicBezTo>
                  <a:cubicBezTo>
                    <a:pt x="260" y="248"/>
                    <a:pt x="311" y="0"/>
                    <a:pt x="340" y="47"/>
                  </a:cubicBezTo>
                  <a:cubicBezTo>
                    <a:pt x="369" y="94"/>
                    <a:pt x="435" y="578"/>
                    <a:pt x="436" y="627"/>
                  </a:cubicBezTo>
                  <a:cubicBezTo>
                    <a:pt x="437" y="676"/>
                    <a:pt x="348" y="437"/>
                    <a:pt x="348" y="343"/>
                  </a:cubicBezTo>
                  <a:cubicBezTo>
                    <a:pt x="348" y="249"/>
                    <a:pt x="407" y="15"/>
                    <a:pt x="436" y="63"/>
                  </a:cubicBezTo>
                  <a:cubicBezTo>
                    <a:pt x="465" y="111"/>
                    <a:pt x="523" y="586"/>
                    <a:pt x="522" y="633"/>
                  </a:cubicBezTo>
                  <a:cubicBezTo>
                    <a:pt x="521" y="680"/>
                    <a:pt x="432" y="439"/>
                    <a:pt x="432" y="343"/>
                  </a:cubicBezTo>
                  <a:cubicBezTo>
                    <a:pt x="432" y="247"/>
                    <a:pt x="492" y="9"/>
                    <a:pt x="522" y="57"/>
                  </a:cubicBezTo>
                  <a:cubicBezTo>
                    <a:pt x="552" y="105"/>
                    <a:pt x="612" y="580"/>
                    <a:pt x="612" y="629"/>
                  </a:cubicBezTo>
                  <a:cubicBezTo>
                    <a:pt x="612" y="678"/>
                    <a:pt x="568" y="513"/>
                    <a:pt x="524" y="349"/>
                  </a:cubicBezTo>
                </a:path>
              </a:pathLst>
            </a:custGeom>
            <a:noFill/>
            <a:ln w="9525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27"/>
          <p:cNvSpPr>
            <a:spLocks/>
          </p:cNvSpPr>
          <p:nvPr/>
        </p:nvSpPr>
        <p:spPr bwMode="auto">
          <a:xfrm rot="614467">
            <a:off x="5613400" y="1409700"/>
            <a:ext cx="1155700" cy="1095375"/>
          </a:xfrm>
          <a:custGeom>
            <a:avLst/>
            <a:gdLst>
              <a:gd name="T0" fmla="*/ 2147483647 w 1192"/>
              <a:gd name="T1" fmla="*/ 2147483647 h 1316"/>
              <a:gd name="T2" fmla="*/ 2147483647 w 1192"/>
              <a:gd name="T3" fmla="*/ 2147483647 h 1316"/>
              <a:gd name="T4" fmla="*/ 2147483647 w 1192"/>
              <a:gd name="T5" fmla="*/ 2147483647 h 1316"/>
              <a:gd name="T6" fmla="*/ 2147483647 w 1192"/>
              <a:gd name="T7" fmla="*/ 2147483647 h 1316"/>
              <a:gd name="T8" fmla="*/ 2147483647 w 1192"/>
              <a:gd name="T9" fmla="*/ 2147483647 h 1316"/>
              <a:gd name="T10" fmla="*/ 2147483647 w 1192"/>
              <a:gd name="T11" fmla="*/ 2147483647 h 1316"/>
              <a:gd name="T12" fmla="*/ 2147483647 w 1192"/>
              <a:gd name="T13" fmla="*/ 2147483647 h 1316"/>
              <a:gd name="T14" fmla="*/ 0 w 1192"/>
              <a:gd name="T15" fmla="*/ 2147483647 h 1316"/>
              <a:gd name="T16" fmla="*/ 2147483647 w 1192"/>
              <a:gd name="T17" fmla="*/ 2147483647 h 1316"/>
              <a:gd name="T18" fmla="*/ 2147483647 w 1192"/>
              <a:gd name="T19" fmla="*/ 2147483647 h 1316"/>
              <a:gd name="T20" fmla="*/ 2147483647 w 1192"/>
              <a:gd name="T21" fmla="*/ 2147483647 h 1316"/>
              <a:gd name="T22" fmla="*/ 2147483647 w 1192"/>
              <a:gd name="T23" fmla="*/ 2147483647 h 1316"/>
              <a:gd name="T24" fmla="*/ 2147483647 w 1192"/>
              <a:gd name="T25" fmla="*/ 2147483647 h 1316"/>
              <a:gd name="T26" fmla="*/ 2147483647 w 1192"/>
              <a:gd name="T27" fmla="*/ 2147483647 h 1316"/>
              <a:gd name="T28" fmla="*/ 2147483647 w 1192"/>
              <a:gd name="T29" fmla="*/ 2147483647 h 1316"/>
              <a:gd name="T30" fmla="*/ 2147483647 w 1192"/>
              <a:gd name="T31" fmla="*/ 2147483647 h 1316"/>
              <a:gd name="T32" fmla="*/ 2147483647 w 1192"/>
              <a:gd name="T33" fmla="*/ 2147483647 h 1316"/>
              <a:gd name="T34" fmla="*/ 2147483647 w 1192"/>
              <a:gd name="T35" fmla="*/ 2147483647 h 1316"/>
              <a:gd name="T36" fmla="*/ 2147483647 w 1192"/>
              <a:gd name="T37" fmla="*/ 2147483647 h 1316"/>
              <a:gd name="T38" fmla="*/ 2147483647 w 1192"/>
              <a:gd name="T39" fmla="*/ 2147483647 h 1316"/>
              <a:gd name="T40" fmla="*/ 2147483647 w 1192"/>
              <a:gd name="T41" fmla="*/ 2147483647 h 1316"/>
              <a:gd name="T42" fmla="*/ 2147483647 w 1192"/>
              <a:gd name="T43" fmla="*/ 2147483647 h 1316"/>
              <a:gd name="T44" fmla="*/ 2147483647 w 1192"/>
              <a:gd name="T45" fmla="*/ 2147483647 h 1316"/>
              <a:gd name="T46" fmla="*/ 2147483647 w 1192"/>
              <a:gd name="T47" fmla="*/ 2147483647 h 1316"/>
              <a:gd name="T48" fmla="*/ 2147483647 w 1192"/>
              <a:gd name="T49" fmla="*/ 2147483647 h 1316"/>
              <a:gd name="T50" fmla="*/ 2147483647 w 1192"/>
              <a:gd name="T51" fmla="*/ 2147483647 h 1316"/>
              <a:gd name="T52" fmla="*/ 2147483647 w 1192"/>
              <a:gd name="T53" fmla="*/ 2147483647 h 1316"/>
              <a:gd name="T54" fmla="*/ 2147483647 w 1192"/>
              <a:gd name="T55" fmla="*/ 2147483647 h 1316"/>
              <a:gd name="T56" fmla="*/ 2147483647 w 1192"/>
              <a:gd name="T57" fmla="*/ 2147483647 h 1316"/>
              <a:gd name="T58" fmla="*/ 2147483647 w 1192"/>
              <a:gd name="T59" fmla="*/ 2147483647 h 1316"/>
              <a:gd name="T60" fmla="*/ 2147483647 w 1192"/>
              <a:gd name="T61" fmla="*/ 2147483647 h 1316"/>
              <a:gd name="T62" fmla="*/ 2147483647 w 1192"/>
              <a:gd name="T63" fmla="*/ 2147483647 h 1316"/>
              <a:gd name="T64" fmla="*/ 2147483647 w 1192"/>
              <a:gd name="T65" fmla="*/ 2147483647 h 1316"/>
              <a:gd name="T66" fmla="*/ 2147483647 w 1192"/>
              <a:gd name="T67" fmla="*/ 2147483647 h 1316"/>
              <a:gd name="T68" fmla="*/ 2147483647 w 1192"/>
              <a:gd name="T69" fmla="*/ 2147483647 h 1316"/>
              <a:gd name="T70" fmla="*/ 2147483647 w 1192"/>
              <a:gd name="T71" fmla="*/ 2147483647 h 1316"/>
              <a:gd name="T72" fmla="*/ 2147483647 w 1192"/>
              <a:gd name="T73" fmla="*/ 2147483647 h 1316"/>
              <a:gd name="T74" fmla="*/ 2147483647 w 1192"/>
              <a:gd name="T75" fmla="*/ 2147483647 h 1316"/>
              <a:gd name="T76" fmla="*/ 2147483647 w 1192"/>
              <a:gd name="T77" fmla="*/ 2147483647 h 1316"/>
              <a:gd name="T78" fmla="*/ 2147483647 w 1192"/>
              <a:gd name="T79" fmla="*/ 2147483647 h 1316"/>
              <a:gd name="T80" fmla="*/ 2147483647 w 1192"/>
              <a:gd name="T81" fmla="*/ 2147483647 h 1316"/>
              <a:gd name="T82" fmla="*/ 2147483647 w 1192"/>
              <a:gd name="T83" fmla="*/ 2147483647 h 1316"/>
              <a:gd name="T84" fmla="*/ 2147483647 w 1192"/>
              <a:gd name="T85" fmla="*/ 2147483647 h 1316"/>
              <a:gd name="T86" fmla="*/ 2147483647 w 1192"/>
              <a:gd name="T87" fmla="*/ 2147483647 h 1316"/>
              <a:gd name="T88" fmla="*/ 2147483647 w 1192"/>
              <a:gd name="T89" fmla="*/ 2147483647 h 1316"/>
              <a:gd name="T90" fmla="*/ 2147483647 w 1192"/>
              <a:gd name="T91" fmla="*/ 2147483647 h 1316"/>
              <a:gd name="T92" fmla="*/ 2147483647 w 1192"/>
              <a:gd name="T93" fmla="*/ 2147483647 h 1316"/>
              <a:gd name="T94" fmla="*/ 2147483647 w 1192"/>
              <a:gd name="T95" fmla="*/ 2147483647 h 1316"/>
              <a:gd name="T96" fmla="*/ 2147483647 w 1192"/>
              <a:gd name="T97" fmla="*/ 2147483647 h 1316"/>
              <a:gd name="T98" fmla="*/ 2147483647 w 1192"/>
              <a:gd name="T99" fmla="*/ 2147483647 h 1316"/>
              <a:gd name="T100" fmla="*/ 2147483647 w 1192"/>
              <a:gd name="T101" fmla="*/ 2147483647 h 1316"/>
              <a:gd name="T102" fmla="*/ 2147483647 w 1192"/>
              <a:gd name="T103" fmla="*/ 2147483647 h 1316"/>
              <a:gd name="T104" fmla="*/ 2147483647 w 1192"/>
              <a:gd name="T105" fmla="*/ 2147483647 h 1316"/>
              <a:gd name="T106" fmla="*/ 2147483647 w 1192"/>
              <a:gd name="T107" fmla="*/ 2147483647 h 1316"/>
              <a:gd name="T108" fmla="*/ 2147483647 w 1192"/>
              <a:gd name="T109" fmla="*/ 2147483647 h 1316"/>
              <a:gd name="T110" fmla="*/ 2147483647 w 1192"/>
              <a:gd name="T111" fmla="*/ 2147483647 h 1316"/>
              <a:gd name="T112" fmla="*/ 2147483647 w 1192"/>
              <a:gd name="T113" fmla="*/ 2147483647 h 1316"/>
              <a:gd name="T114" fmla="*/ 2147483647 w 1192"/>
              <a:gd name="T115" fmla="*/ 2147483647 h 1316"/>
              <a:gd name="T116" fmla="*/ 2147483647 w 1192"/>
              <a:gd name="T117" fmla="*/ 2147483647 h 1316"/>
              <a:gd name="T118" fmla="*/ 2147483647 w 1192"/>
              <a:gd name="T119" fmla="*/ 2147483647 h 1316"/>
              <a:gd name="T120" fmla="*/ 2147483647 w 1192"/>
              <a:gd name="T121" fmla="*/ 0 h 1316"/>
              <a:gd name="T122" fmla="*/ 2147483647 w 1192"/>
              <a:gd name="T123" fmla="*/ 2147483647 h 131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192"/>
              <a:gd name="T187" fmla="*/ 0 h 1316"/>
              <a:gd name="T188" fmla="*/ 1192 w 1192"/>
              <a:gd name="T189" fmla="*/ 1316 h 131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192" h="1316">
                <a:moveTo>
                  <a:pt x="464" y="64"/>
                </a:moveTo>
                <a:cubicBezTo>
                  <a:pt x="433" y="74"/>
                  <a:pt x="407" y="94"/>
                  <a:pt x="376" y="104"/>
                </a:cubicBezTo>
                <a:cubicBezTo>
                  <a:pt x="339" y="116"/>
                  <a:pt x="301" y="124"/>
                  <a:pt x="264" y="136"/>
                </a:cubicBezTo>
                <a:cubicBezTo>
                  <a:pt x="259" y="144"/>
                  <a:pt x="255" y="153"/>
                  <a:pt x="248" y="160"/>
                </a:cubicBezTo>
                <a:cubicBezTo>
                  <a:pt x="241" y="167"/>
                  <a:pt x="229" y="168"/>
                  <a:pt x="224" y="176"/>
                </a:cubicBezTo>
                <a:cubicBezTo>
                  <a:pt x="197" y="219"/>
                  <a:pt x="214" y="240"/>
                  <a:pt x="176" y="272"/>
                </a:cubicBezTo>
                <a:cubicBezTo>
                  <a:pt x="124" y="316"/>
                  <a:pt x="50" y="316"/>
                  <a:pt x="16" y="384"/>
                </a:cubicBezTo>
                <a:cubicBezTo>
                  <a:pt x="10" y="395"/>
                  <a:pt x="3" y="430"/>
                  <a:pt x="0" y="440"/>
                </a:cubicBezTo>
                <a:cubicBezTo>
                  <a:pt x="3" y="472"/>
                  <a:pt x="2" y="504"/>
                  <a:pt x="8" y="536"/>
                </a:cubicBezTo>
                <a:cubicBezTo>
                  <a:pt x="27" y="639"/>
                  <a:pt x="141" y="654"/>
                  <a:pt x="224" y="664"/>
                </a:cubicBezTo>
                <a:cubicBezTo>
                  <a:pt x="184" y="823"/>
                  <a:pt x="234" y="661"/>
                  <a:pt x="184" y="760"/>
                </a:cubicBezTo>
                <a:cubicBezTo>
                  <a:pt x="144" y="841"/>
                  <a:pt x="133" y="944"/>
                  <a:pt x="120" y="1032"/>
                </a:cubicBezTo>
                <a:cubicBezTo>
                  <a:pt x="129" y="1174"/>
                  <a:pt x="97" y="1184"/>
                  <a:pt x="224" y="1168"/>
                </a:cubicBezTo>
                <a:cubicBezTo>
                  <a:pt x="242" y="1154"/>
                  <a:pt x="263" y="1143"/>
                  <a:pt x="280" y="1128"/>
                </a:cubicBezTo>
                <a:cubicBezTo>
                  <a:pt x="314" y="1099"/>
                  <a:pt x="327" y="1068"/>
                  <a:pt x="368" y="1048"/>
                </a:cubicBezTo>
                <a:cubicBezTo>
                  <a:pt x="373" y="1037"/>
                  <a:pt x="377" y="1026"/>
                  <a:pt x="384" y="1016"/>
                </a:cubicBezTo>
                <a:cubicBezTo>
                  <a:pt x="391" y="1007"/>
                  <a:pt x="403" y="1002"/>
                  <a:pt x="408" y="992"/>
                </a:cubicBezTo>
                <a:cubicBezTo>
                  <a:pt x="414" y="980"/>
                  <a:pt x="411" y="965"/>
                  <a:pt x="416" y="952"/>
                </a:cubicBezTo>
                <a:cubicBezTo>
                  <a:pt x="419" y="943"/>
                  <a:pt x="427" y="936"/>
                  <a:pt x="432" y="928"/>
                </a:cubicBezTo>
                <a:cubicBezTo>
                  <a:pt x="437" y="909"/>
                  <a:pt x="448" y="891"/>
                  <a:pt x="448" y="872"/>
                </a:cubicBezTo>
                <a:cubicBezTo>
                  <a:pt x="448" y="820"/>
                  <a:pt x="405" y="763"/>
                  <a:pt x="376" y="720"/>
                </a:cubicBezTo>
                <a:cubicBezTo>
                  <a:pt x="382" y="633"/>
                  <a:pt x="372" y="582"/>
                  <a:pt x="448" y="544"/>
                </a:cubicBezTo>
                <a:cubicBezTo>
                  <a:pt x="451" y="496"/>
                  <a:pt x="450" y="448"/>
                  <a:pt x="456" y="400"/>
                </a:cubicBezTo>
                <a:cubicBezTo>
                  <a:pt x="463" y="343"/>
                  <a:pt x="498" y="295"/>
                  <a:pt x="512" y="240"/>
                </a:cubicBezTo>
                <a:cubicBezTo>
                  <a:pt x="538" y="136"/>
                  <a:pt x="521" y="108"/>
                  <a:pt x="632" y="80"/>
                </a:cubicBezTo>
                <a:cubicBezTo>
                  <a:pt x="632" y="80"/>
                  <a:pt x="712" y="86"/>
                  <a:pt x="720" y="96"/>
                </a:cubicBezTo>
                <a:cubicBezTo>
                  <a:pt x="727" y="105"/>
                  <a:pt x="724" y="118"/>
                  <a:pt x="728" y="128"/>
                </a:cubicBezTo>
                <a:cubicBezTo>
                  <a:pt x="736" y="148"/>
                  <a:pt x="750" y="165"/>
                  <a:pt x="760" y="184"/>
                </a:cubicBezTo>
                <a:cubicBezTo>
                  <a:pt x="765" y="267"/>
                  <a:pt x="770" y="331"/>
                  <a:pt x="792" y="408"/>
                </a:cubicBezTo>
                <a:cubicBezTo>
                  <a:pt x="797" y="424"/>
                  <a:pt x="803" y="444"/>
                  <a:pt x="816" y="456"/>
                </a:cubicBezTo>
                <a:cubicBezTo>
                  <a:pt x="830" y="469"/>
                  <a:pt x="864" y="488"/>
                  <a:pt x="864" y="488"/>
                </a:cubicBezTo>
                <a:cubicBezTo>
                  <a:pt x="870" y="497"/>
                  <a:pt x="896" y="534"/>
                  <a:pt x="896" y="544"/>
                </a:cubicBezTo>
                <a:cubicBezTo>
                  <a:pt x="896" y="600"/>
                  <a:pt x="780" y="629"/>
                  <a:pt x="736" y="640"/>
                </a:cubicBezTo>
                <a:cubicBezTo>
                  <a:pt x="717" y="637"/>
                  <a:pt x="698" y="637"/>
                  <a:pt x="680" y="632"/>
                </a:cubicBezTo>
                <a:cubicBezTo>
                  <a:pt x="631" y="617"/>
                  <a:pt x="681" y="608"/>
                  <a:pt x="632" y="624"/>
                </a:cubicBezTo>
                <a:cubicBezTo>
                  <a:pt x="598" y="667"/>
                  <a:pt x="581" y="700"/>
                  <a:pt x="568" y="752"/>
                </a:cubicBezTo>
                <a:cubicBezTo>
                  <a:pt x="576" y="817"/>
                  <a:pt x="574" y="823"/>
                  <a:pt x="624" y="856"/>
                </a:cubicBezTo>
                <a:cubicBezTo>
                  <a:pt x="688" y="952"/>
                  <a:pt x="589" y="811"/>
                  <a:pt x="664" y="896"/>
                </a:cubicBezTo>
                <a:cubicBezTo>
                  <a:pt x="684" y="919"/>
                  <a:pt x="701" y="945"/>
                  <a:pt x="720" y="968"/>
                </a:cubicBezTo>
                <a:cubicBezTo>
                  <a:pt x="761" y="1018"/>
                  <a:pt x="780" y="1098"/>
                  <a:pt x="792" y="1160"/>
                </a:cubicBezTo>
                <a:cubicBezTo>
                  <a:pt x="781" y="1224"/>
                  <a:pt x="785" y="1239"/>
                  <a:pt x="736" y="1280"/>
                </a:cubicBezTo>
                <a:cubicBezTo>
                  <a:pt x="696" y="1313"/>
                  <a:pt x="730" y="1298"/>
                  <a:pt x="688" y="1312"/>
                </a:cubicBezTo>
                <a:cubicBezTo>
                  <a:pt x="669" y="1309"/>
                  <a:pt x="647" y="1316"/>
                  <a:pt x="632" y="1304"/>
                </a:cubicBezTo>
                <a:cubicBezTo>
                  <a:pt x="619" y="1294"/>
                  <a:pt x="625" y="1270"/>
                  <a:pt x="616" y="1256"/>
                </a:cubicBezTo>
                <a:cubicBezTo>
                  <a:pt x="594" y="1222"/>
                  <a:pt x="565" y="1204"/>
                  <a:pt x="528" y="1192"/>
                </a:cubicBezTo>
                <a:cubicBezTo>
                  <a:pt x="461" y="1200"/>
                  <a:pt x="442" y="1215"/>
                  <a:pt x="424" y="1144"/>
                </a:cubicBezTo>
                <a:cubicBezTo>
                  <a:pt x="427" y="1104"/>
                  <a:pt x="423" y="1063"/>
                  <a:pt x="432" y="1024"/>
                </a:cubicBezTo>
                <a:cubicBezTo>
                  <a:pt x="434" y="1015"/>
                  <a:pt x="479" y="942"/>
                  <a:pt x="488" y="928"/>
                </a:cubicBezTo>
                <a:cubicBezTo>
                  <a:pt x="499" y="884"/>
                  <a:pt x="498" y="866"/>
                  <a:pt x="520" y="832"/>
                </a:cubicBezTo>
                <a:cubicBezTo>
                  <a:pt x="547" y="789"/>
                  <a:pt x="566" y="791"/>
                  <a:pt x="608" y="768"/>
                </a:cubicBezTo>
                <a:cubicBezTo>
                  <a:pt x="724" y="704"/>
                  <a:pt x="749" y="726"/>
                  <a:pt x="912" y="720"/>
                </a:cubicBezTo>
                <a:cubicBezTo>
                  <a:pt x="965" y="713"/>
                  <a:pt x="988" y="721"/>
                  <a:pt x="1016" y="680"/>
                </a:cubicBezTo>
                <a:cubicBezTo>
                  <a:pt x="1013" y="669"/>
                  <a:pt x="1015" y="656"/>
                  <a:pt x="1008" y="648"/>
                </a:cubicBezTo>
                <a:cubicBezTo>
                  <a:pt x="995" y="632"/>
                  <a:pt x="933" y="605"/>
                  <a:pt x="912" y="600"/>
                </a:cubicBezTo>
                <a:cubicBezTo>
                  <a:pt x="863" y="551"/>
                  <a:pt x="785" y="557"/>
                  <a:pt x="720" y="552"/>
                </a:cubicBezTo>
                <a:cubicBezTo>
                  <a:pt x="640" y="432"/>
                  <a:pt x="752" y="368"/>
                  <a:pt x="848" y="336"/>
                </a:cubicBezTo>
                <a:cubicBezTo>
                  <a:pt x="875" y="327"/>
                  <a:pt x="900" y="295"/>
                  <a:pt x="928" y="288"/>
                </a:cubicBezTo>
                <a:cubicBezTo>
                  <a:pt x="951" y="282"/>
                  <a:pt x="976" y="283"/>
                  <a:pt x="1000" y="280"/>
                </a:cubicBezTo>
                <a:cubicBezTo>
                  <a:pt x="1035" y="228"/>
                  <a:pt x="999" y="167"/>
                  <a:pt x="968" y="120"/>
                </a:cubicBezTo>
                <a:cubicBezTo>
                  <a:pt x="971" y="101"/>
                  <a:pt x="968" y="81"/>
                  <a:pt x="976" y="64"/>
                </a:cubicBezTo>
                <a:cubicBezTo>
                  <a:pt x="999" y="19"/>
                  <a:pt x="1066" y="30"/>
                  <a:pt x="1096" y="0"/>
                </a:cubicBezTo>
                <a:lnTo>
                  <a:pt x="1192" y="8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Text Box 28"/>
          <p:cNvSpPr txBox="1">
            <a:spLocks noChangeArrowheads="1"/>
          </p:cNvSpPr>
          <p:nvPr/>
        </p:nvSpPr>
        <p:spPr bwMode="auto">
          <a:xfrm>
            <a:off x="6911975" y="4219575"/>
            <a:ext cx="784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solidFill>
                  <a:srgbClr val="CC0000"/>
                </a:solidFill>
              </a:rPr>
              <a:t>Coil</a:t>
            </a:r>
          </a:p>
        </p:txBody>
      </p:sp>
      <p:grpSp>
        <p:nvGrpSpPr>
          <p:cNvPr id="10" name="Group 30"/>
          <p:cNvGrpSpPr>
            <a:grpSpLocks/>
          </p:cNvGrpSpPr>
          <p:nvPr/>
        </p:nvGrpSpPr>
        <p:grpSpPr bwMode="auto">
          <a:xfrm>
            <a:off x="3519488" y="1689100"/>
            <a:ext cx="1814512" cy="471488"/>
            <a:chOff x="2297" y="2608"/>
            <a:chExt cx="1143" cy="297"/>
          </a:xfrm>
        </p:grpSpPr>
        <p:sp>
          <p:nvSpPr>
            <p:cNvPr id="11" name="Freeform 31"/>
            <p:cNvSpPr>
              <a:spLocks/>
            </p:cNvSpPr>
            <p:nvPr/>
          </p:nvSpPr>
          <p:spPr bwMode="auto">
            <a:xfrm>
              <a:off x="2312" y="2608"/>
              <a:ext cx="1128" cy="112"/>
            </a:xfrm>
            <a:custGeom>
              <a:avLst/>
              <a:gdLst>
                <a:gd name="T0" fmla="*/ 0 w 1128"/>
                <a:gd name="T1" fmla="*/ 112 h 112"/>
                <a:gd name="T2" fmla="*/ 1128 w 1128"/>
                <a:gd name="T3" fmla="*/ 112 h 112"/>
                <a:gd name="T4" fmla="*/ 952 w 1128"/>
                <a:gd name="T5" fmla="*/ 0 h 112"/>
                <a:gd name="T6" fmla="*/ 0 60000 65536"/>
                <a:gd name="T7" fmla="*/ 0 60000 65536"/>
                <a:gd name="T8" fmla="*/ 0 60000 65536"/>
                <a:gd name="T9" fmla="*/ 0 w 1128"/>
                <a:gd name="T10" fmla="*/ 0 h 112"/>
                <a:gd name="T11" fmla="*/ 1128 w 1128"/>
                <a:gd name="T12" fmla="*/ 112 h 1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28" h="112">
                  <a:moveTo>
                    <a:pt x="0" y="112"/>
                  </a:moveTo>
                  <a:lnTo>
                    <a:pt x="1128" y="112"/>
                  </a:lnTo>
                  <a:lnTo>
                    <a:pt x="952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32"/>
            <p:cNvSpPr>
              <a:spLocks/>
            </p:cNvSpPr>
            <p:nvPr/>
          </p:nvSpPr>
          <p:spPr bwMode="auto">
            <a:xfrm flipH="1" flipV="1">
              <a:off x="2297" y="2793"/>
              <a:ext cx="1128" cy="112"/>
            </a:xfrm>
            <a:custGeom>
              <a:avLst/>
              <a:gdLst>
                <a:gd name="T0" fmla="*/ 0 w 1128"/>
                <a:gd name="T1" fmla="*/ 112 h 112"/>
                <a:gd name="T2" fmla="*/ 1128 w 1128"/>
                <a:gd name="T3" fmla="*/ 112 h 112"/>
                <a:gd name="T4" fmla="*/ 952 w 1128"/>
                <a:gd name="T5" fmla="*/ 0 h 112"/>
                <a:gd name="T6" fmla="*/ 0 60000 65536"/>
                <a:gd name="T7" fmla="*/ 0 60000 65536"/>
                <a:gd name="T8" fmla="*/ 0 60000 65536"/>
                <a:gd name="T9" fmla="*/ 0 w 1128"/>
                <a:gd name="T10" fmla="*/ 0 h 112"/>
                <a:gd name="T11" fmla="*/ 1128 w 1128"/>
                <a:gd name="T12" fmla="*/ 112 h 1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28" h="112">
                  <a:moveTo>
                    <a:pt x="0" y="112"/>
                  </a:moveTo>
                  <a:lnTo>
                    <a:pt x="1128" y="112"/>
                  </a:lnTo>
                  <a:lnTo>
                    <a:pt x="952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 Box 37"/>
          <p:cNvSpPr txBox="1">
            <a:spLocks noChangeArrowheads="1"/>
          </p:cNvSpPr>
          <p:nvPr/>
        </p:nvSpPr>
        <p:spPr bwMode="auto">
          <a:xfrm>
            <a:off x="609600" y="1295400"/>
            <a:ext cx="558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800"/>
              <a:t>G </a:t>
            </a:r>
          </a:p>
        </p:txBody>
      </p:sp>
      <p:sp>
        <p:nvSpPr>
          <p:cNvPr id="14" name="Rectangle 41"/>
          <p:cNvSpPr>
            <a:spLocks noChangeArrowheads="1"/>
          </p:cNvSpPr>
          <p:nvPr/>
        </p:nvSpPr>
        <p:spPr bwMode="auto">
          <a:xfrm>
            <a:off x="0" y="0"/>
            <a:ext cx="9144000" cy="9525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/>
                <a:cs typeface="Arial"/>
              </a:rPr>
              <a:t>Insight into Thermodynamic Stability</a:t>
            </a:r>
          </a:p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FFFF00"/>
                </a:solidFill>
                <a:latin typeface="Arial"/>
                <a:cs typeface="Arial"/>
              </a:rPr>
              <a:t>A two state model</a:t>
            </a:r>
          </a:p>
        </p:txBody>
      </p:sp>
      <p:sp>
        <p:nvSpPr>
          <p:cNvPr id="15" name="Text Box 42"/>
          <p:cNvSpPr txBox="1">
            <a:spLocks noChangeArrowheads="1"/>
          </p:cNvSpPr>
          <p:nvPr/>
        </p:nvSpPr>
        <p:spPr bwMode="auto">
          <a:xfrm>
            <a:off x="1889125" y="6389688"/>
            <a:ext cx="57753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/>
              <a:t>J.A. Schellmann, J. Phys. Chem. 62, 1485-1492 (1958)</a:t>
            </a:r>
          </a:p>
        </p:txBody>
      </p:sp>
      <p:cxnSp>
        <p:nvCxnSpPr>
          <p:cNvPr id="16" name="Straight Connector 45"/>
          <p:cNvCxnSpPr>
            <a:cxnSpLocks noChangeShapeType="1"/>
          </p:cNvCxnSpPr>
          <p:nvPr/>
        </p:nvCxnSpPr>
        <p:spPr bwMode="auto">
          <a:xfrm rot="10800000">
            <a:off x="1168400" y="5911850"/>
            <a:ext cx="7086600" cy="127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 type="triangle" w="lg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7" name="Straight Connector 46"/>
          <p:cNvCxnSpPr>
            <a:cxnSpLocks noChangeShapeType="1"/>
          </p:cNvCxnSpPr>
          <p:nvPr/>
        </p:nvCxnSpPr>
        <p:spPr bwMode="auto">
          <a:xfrm rot="5400000">
            <a:off x="-1001712" y="3746500"/>
            <a:ext cx="4367212" cy="1588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 type="triangle" w="lg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8" name="Straight Connector 50"/>
          <p:cNvCxnSpPr>
            <a:cxnSpLocks noChangeShapeType="1"/>
          </p:cNvCxnSpPr>
          <p:nvPr/>
        </p:nvCxnSpPr>
        <p:spPr bwMode="auto">
          <a:xfrm>
            <a:off x="1182688" y="3127375"/>
            <a:ext cx="6894512" cy="746125"/>
          </a:xfrm>
          <a:prstGeom prst="line">
            <a:avLst/>
          </a:prstGeom>
          <a:noFill/>
          <a:ln w="31750">
            <a:solidFill>
              <a:srgbClr val="000099"/>
            </a:solidFill>
            <a:round/>
            <a:headEnd/>
            <a:tailEnd type="arrow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9" name="Text Box 37"/>
          <p:cNvSpPr txBox="1">
            <a:spLocks noChangeArrowheads="1"/>
          </p:cNvSpPr>
          <p:nvPr/>
        </p:nvSpPr>
        <p:spPr bwMode="auto">
          <a:xfrm>
            <a:off x="8077200" y="5957888"/>
            <a:ext cx="5461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800"/>
              <a:t>T</a:t>
            </a:r>
          </a:p>
        </p:txBody>
      </p:sp>
      <p:sp>
        <p:nvSpPr>
          <p:cNvPr id="20" name="Text Box 37"/>
          <p:cNvSpPr txBox="1">
            <a:spLocks noChangeArrowheads="1"/>
          </p:cNvSpPr>
          <p:nvPr/>
        </p:nvSpPr>
        <p:spPr bwMode="auto">
          <a:xfrm>
            <a:off x="3340100" y="1041400"/>
            <a:ext cx="21209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800"/>
              <a:t>G = H - TS</a:t>
            </a:r>
          </a:p>
        </p:txBody>
      </p:sp>
      <p:cxnSp>
        <p:nvCxnSpPr>
          <p:cNvPr id="21" name="Straight Connector 51"/>
          <p:cNvCxnSpPr>
            <a:cxnSpLocks noChangeShapeType="1"/>
          </p:cNvCxnSpPr>
          <p:nvPr/>
        </p:nvCxnSpPr>
        <p:spPr bwMode="auto">
          <a:xfrm>
            <a:off x="1182688" y="2035175"/>
            <a:ext cx="6869112" cy="3032125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 type="arrow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397846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>
            <a:ln>
              <a:noFill/>
            </a:ln>
            <a:solidFill>
              <a:srgbClr val="000099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>
            <a:ln>
              <a:noFill/>
            </a:ln>
            <a:solidFill>
              <a:srgbClr val="000099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>
            <a:ln>
              <a:noFill/>
            </a:ln>
            <a:solidFill>
              <a:srgbClr val="000099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>
            <a:ln>
              <a:noFill/>
            </a:ln>
            <a:solidFill>
              <a:srgbClr val="000099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>
            <a:ln>
              <a:noFill/>
            </a:ln>
            <a:solidFill>
              <a:srgbClr val="000099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>
            <a:ln>
              <a:noFill/>
            </a:ln>
            <a:solidFill>
              <a:srgbClr val="000099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3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20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>
            <a:ln>
              <a:noFill/>
            </a:ln>
            <a:solidFill>
              <a:srgbClr val="000099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>
            <a:ln>
              <a:noFill/>
            </a:ln>
            <a:solidFill>
              <a:srgbClr val="000099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22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7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7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6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800" b="1" i="0" u="none" strike="noStrike" cap="none" normalizeH="0" baseline="0">
            <a:ln>
              <a:noFill/>
            </a:ln>
            <a:solidFill>
              <a:srgbClr val="FF0000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800" b="1" i="0" u="none" strike="noStrike" cap="none" normalizeH="0" baseline="0">
            <a:ln>
              <a:noFill/>
            </a:ln>
            <a:solidFill>
              <a:srgbClr val="FF0000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5360</TotalTime>
  <Words>1555</Words>
  <Application>Microsoft Macintosh PowerPoint</Application>
  <PresentationFormat>On-screen Show (4:3)</PresentationFormat>
  <Paragraphs>316</Paragraphs>
  <Slides>19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9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8" baseType="lpstr">
      <vt:lpstr>Arial Unicode MS</vt:lpstr>
      <vt:lpstr>ＭＳ Ｐゴシック</vt:lpstr>
      <vt:lpstr>Arial</vt:lpstr>
      <vt:lpstr>Calibri</vt:lpstr>
      <vt:lpstr>Comic Sans MS</vt:lpstr>
      <vt:lpstr>Monotype Corsiva</vt:lpstr>
      <vt:lpstr>Symbol</vt:lpstr>
      <vt:lpstr>Times New Roman</vt:lpstr>
      <vt:lpstr>Wingdings</vt:lpstr>
      <vt:lpstr>Office Theme</vt:lpstr>
      <vt:lpstr>Blank Presentation</vt:lpstr>
      <vt:lpstr>1_Blank Presentation</vt:lpstr>
      <vt:lpstr>2_Blank Presentation</vt:lpstr>
      <vt:lpstr>3_Blank Presentation</vt:lpstr>
      <vt:lpstr>13_Blank Presentation</vt:lpstr>
      <vt:lpstr>20_Blank Presentation</vt:lpstr>
      <vt:lpstr>22_Blank Presentation</vt:lpstr>
      <vt:lpstr>6_Default Design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UNC Charlotte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Jacobs, Donald</dc:creator>
  <cp:lastModifiedBy>Microsoft Office User</cp:lastModifiedBy>
  <cp:revision>676</cp:revision>
  <dcterms:created xsi:type="dcterms:W3CDTF">2012-05-16T02:37:34Z</dcterms:created>
  <dcterms:modified xsi:type="dcterms:W3CDTF">2019-05-15T21:06:46Z</dcterms:modified>
</cp:coreProperties>
</file>